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5" r:id="rId2"/>
  </p:sldMasterIdLst>
  <p:notesMasterIdLst>
    <p:notesMasterId r:id="rId37"/>
  </p:notesMasterIdLst>
  <p:sldIdLst>
    <p:sldId id="320" r:id="rId3"/>
    <p:sldId id="321" r:id="rId4"/>
    <p:sldId id="322" r:id="rId5"/>
    <p:sldId id="323" r:id="rId6"/>
    <p:sldId id="324" r:id="rId7"/>
    <p:sldId id="328" r:id="rId8"/>
    <p:sldId id="326" r:id="rId9"/>
    <p:sldId id="330" r:id="rId10"/>
    <p:sldId id="331" r:id="rId11"/>
    <p:sldId id="332" r:id="rId12"/>
    <p:sldId id="333" r:id="rId13"/>
    <p:sldId id="334" r:id="rId14"/>
    <p:sldId id="335" r:id="rId15"/>
    <p:sldId id="336" r:id="rId16"/>
    <p:sldId id="338" r:id="rId17"/>
    <p:sldId id="339" r:id="rId18"/>
    <p:sldId id="341" r:id="rId19"/>
    <p:sldId id="343" r:id="rId20"/>
    <p:sldId id="346" r:id="rId21"/>
    <p:sldId id="347" r:id="rId22"/>
    <p:sldId id="342" r:id="rId23"/>
    <p:sldId id="348" r:id="rId24"/>
    <p:sldId id="350" r:id="rId25"/>
    <p:sldId id="352" r:id="rId26"/>
    <p:sldId id="257" r:id="rId27"/>
    <p:sldId id="353" r:id="rId28"/>
    <p:sldId id="258" r:id="rId29"/>
    <p:sldId id="260" r:id="rId30"/>
    <p:sldId id="261" r:id="rId31"/>
    <p:sldId id="262" r:id="rId32"/>
    <p:sldId id="263" r:id="rId33"/>
    <p:sldId id="264" r:id="rId34"/>
    <p:sldId id="265" r:id="rId35"/>
    <p:sldId id="355" r:id="rId36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22" autoAdjust="0"/>
    <p:restoredTop sz="94519"/>
  </p:normalViewPr>
  <p:slideViewPr>
    <p:cSldViewPr snapToGrid="0" snapToObjects="1">
      <p:cViewPr varScale="1">
        <p:scale>
          <a:sx n="61" d="100"/>
          <a:sy n="61" d="100"/>
        </p:scale>
        <p:origin x="946" y="53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-2720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0" d="100"/>
          <a:sy n="70" d="100"/>
        </p:scale>
        <p:origin x="336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918718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442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8296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6665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0" name="Shape 2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904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8" name="Shape 2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0970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8" name="Shape 3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1361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02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6" name="Shape 3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5044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6" name="Shape 3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0687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84323-D7FF-4CE8-BEF6-894599C15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EC5CE-7EC7-4CCE-8915-787DE67E7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306B1-DE94-424E-A791-CA694C2C1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E67ED-D45F-4162-B469-A75DC07C8CE8}" type="datetimeFigureOut">
              <a:rPr lang="pt-PT" smtClean="0"/>
              <a:t>13/10/2020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4C51D-EC91-41CC-A6E1-6F770E2CD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2E6DD-BBC0-4134-ADB4-7003A1FA6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C8A9D-1A5B-4F7B-81BE-822A291448B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4287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2 columns with intro 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4395333" y="0"/>
            <a:ext cx="201067" cy="9144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lIns="162533" tIns="81244" rIns="162533" bIns="81244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4596400" y="0"/>
            <a:ext cx="11659733" cy="914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162533" tIns="162533" rIns="162533" bIns="162533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89"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16800" y="1023111"/>
            <a:ext cx="3637867" cy="707733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5494444" y="1023111"/>
            <a:ext cx="9948800" cy="214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2844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15212059" y="8444178"/>
            <a:ext cx="975467" cy="69973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‹nº›</a:t>
            </a:fld>
            <a:endParaRPr lang="en"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5494444" y="3563244"/>
            <a:ext cx="4848000" cy="453706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956"/>
            </a:lvl1pPr>
            <a:lvl2pPr lvl="1" rtl="0">
              <a:spcBef>
                <a:spcPts val="0"/>
              </a:spcBef>
              <a:buSzPct val="100000"/>
              <a:defRPr sz="1956"/>
            </a:lvl2pPr>
            <a:lvl3pPr lvl="2" rtl="0">
              <a:spcBef>
                <a:spcPts val="0"/>
              </a:spcBef>
              <a:buSzPct val="100000"/>
              <a:defRPr sz="1956"/>
            </a:lvl3pPr>
            <a:lvl4pPr lvl="3" rtl="0">
              <a:spcBef>
                <a:spcPts val="0"/>
              </a:spcBef>
              <a:buSzPct val="100000"/>
              <a:defRPr sz="1956"/>
            </a:lvl4pPr>
            <a:lvl5pPr lvl="4" rtl="0">
              <a:spcBef>
                <a:spcPts val="0"/>
              </a:spcBef>
              <a:buSzPct val="100000"/>
              <a:defRPr sz="1956"/>
            </a:lvl5pPr>
            <a:lvl6pPr lvl="5" rtl="0">
              <a:spcBef>
                <a:spcPts val="0"/>
              </a:spcBef>
              <a:buSzPct val="100000"/>
              <a:defRPr sz="1956"/>
            </a:lvl6pPr>
            <a:lvl7pPr lvl="6" rtl="0">
              <a:spcBef>
                <a:spcPts val="0"/>
              </a:spcBef>
              <a:buSzPct val="100000"/>
              <a:defRPr sz="1956"/>
            </a:lvl7pPr>
            <a:lvl8pPr lvl="7" rtl="0">
              <a:spcBef>
                <a:spcPts val="0"/>
              </a:spcBef>
              <a:buSzPct val="100000"/>
              <a:defRPr sz="1956"/>
            </a:lvl8pPr>
            <a:lvl9pPr lvl="8" rtl="0">
              <a:spcBef>
                <a:spcPts val="0"/>
              </a:spcBef>
              <a:buSzPct val="100000"/>
              <a:defRPr sz="1956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3"/>
          </p:nvPr>
        </p:nvSpPr>
        <p:spPr>
          <a:xfrm>
            <a:off x="10595100" y="3563244"/>
            <a:ext cx="4848000" cy="453706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956"/>
            </a:lvl1pPr>
            <a:lvl2pPr lvl="1" rtl="0">
              <a:spcBef>
                <a:spcPts val="0"/>
              </a:spcBef>
              <a:buSzPct val="100000"/>
              <a:defRPr sz="1956"/>
            </a:lvl2pPr>
            <a:lvl3pPr lvl="2" rtl="0">
              <a:spcBef>
                <a:spcPts val="0"/>
              </a:spcBef>
              <a:buSzPct val="100000"/>
              <a:defRPr sz="1956"/>
            </a:lvl3pPr>
            <a:lvl4pPr lvl="3" rtl="0">
              <a:spcBef>
                <a:spcPts val="0"/>
              </a:spcBef>
              <a:buSzPct val="100000"/>
              <a:defRPr sz="1956"/>
            </a:lvl4pPr>
            <a:lvl5pPr lvl="4" rtl="0">
              <a:spcBef>
                <a:spcPts val="0"/>
              </a:spcBef>
              <a:buSzPct val="100000"/>
              <a:defRPr sz="1956"/>
            </a:lvl5pPr>
            <a:lvl6pPr lvl="5" rtl="0">
              <a:spcBef>
                <a:spcPts val="0"/>
              </a:spcBef>
              <a:buSzPct val="100000"/>
              <a:defRPr sz="1956"/>
            </a:lvl6pPr>
            <a:lvl7pPr lvl="6" rtl="0">
              <a:spcBef>
                <a:spcPts val="0"/>
              </a:spcBef>
              <a:buSzPct val="100000"/>
              <a:defRPr sz="1956"/>
            </a:lvl7pPr>
            <a:lvl8pPr lvl="7" rtl="0">
              <a:spcBef>
                <a:spcPts val="0"/>
              </a:spcBef>
              <a:buSzPct val="100000"/>
              <a:defRPr sz="1956"/>
            </a:lvl8pPr>
            <a:lvl9pPr lvl="8" rtl="0">
              <a:spcBef>
                <a:spcPts val="0"/>
              </a:spcBef>
              <a:buSzPct val="100000"/>
              <a:defRPr sz="1956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817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F00E4-61BD-4491-938B-4C9D432BB7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000" y="1496483"/>
            <a:ext cx="121920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FAB02A-485C-4667-BB04-F4FC0D194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0" y="4802716"/>
            <a:ext cx="12192000" cy="2207684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608" indent="0" algn="ctr">
              <a:buNone/>
              <a:defRPr sz="2667"/>
            </a:lvl2pPr>
            <a:lvl3pPr marL="1219215" indent="0" algn="ctr">
              <a:buNone/>
              <a:defRPr sz="2400"/>
            </a:lvl3pPr>
            <a:lvl4pPr marL="1828823" indent="0" algn="ctr">
              <a:buNone/>
              <a:defRPr sz="2133"/>
            </a:lvl4pPr>
            <a:lvl5pPr marL="2438430" indent="0" algn="ctr">
              <a:buNone/>
              <a:defRPr sz="2133"/>
            </a:lvl5pPr>
            <a:lvl6pPr marL="3048038" indent="0" algn="ctr">
              <a:buNone/>
              <a:defRPr sz="2133"/>
            </a:lvl6pPr>
            <a:lvl7pPr marL="3657646" indent="0" algn="ctr">
              <a:buNone/>
              <a:defRPr sz="2133"/>
            </a:lvl7pPr>
            <a:lvl8pPr marL="4267253" indent="0" algn="ctr">
              <a:buNone/>
              <a:defRPr sz="2133"/>
            </a:lvl8pPr>
            <a:lvl9pPr marL="4876861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C94F7-F5F7-46B2-BE40-6C6432C11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E67ED-D45F-4162-B469-A75DC07C8CE8}" type="datetimeFigureOut">
              <a:rPr lang="pt-PT" smtClean="0"/>
              <a:t>13/10/2020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EBFAE-97EC-41CD-BF60-2EE523561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8BC9B-2230-4C79-899D-71D59B2FD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C8A9D-1A5B-4F7B-81BE-822A291448B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0225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64995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8ECF27-DE81-4097-956F-BB4F3A7DC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86834"/>
            <a:ext cx="140208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DE657-879D-42DE-A645-13E499293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7600" y="2434167"/>
            <a:ext cx="14020800" cy="580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FAE0B-ADF7-4BAA-AC16-83BD26BCA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17600" y="8475134"/>
            <a:ext cx="36576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E67ED-D45F-4162-B469-A75DC07C8CE8}" type="datetimeFigureOut">
              <a:rPr lang="pt-PT" smtClean="0"/>
              <a:t>13/10/2020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D9477-FCD6-42FF-A218-73DDF510C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B1464-5A8A-4DAE-A58A-763A24A10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C8A9D-1A5B-4F7B-81BE-822A291448B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10398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66" r:id="rId2"/>
    <p:sldLayoutId id="2147483649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Ref idx="1001">
        <a:schemeClr val="bg2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6800" y="1023111"/>
            <a:ext cx="3637867" cy="70773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5494444" y="1023111"/>
            <a:ext cx="9948800" cy="70773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600"/>
              </a:spcBef>
              <a:buClr>
                <a:srgbClr val="CCCCCC"/>
              </a:buClr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lnSpc>
                <a:spcPct val="115000"/>
              </a:lnSpc>
              <a:spcBef>
                <a:spcPts val="48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lnSpc>
                <a:spcPct val="115000"/>
              </a:lnSpc>
              <a:spcBef>
                <a:spcPts val="48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5212059" y="8444178"/>
            <a:ext cx="975467" cy="6997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778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rPr>
              <a:pPr lvl="0" algn="r">
                <a:spcBef>
                  <a:spcPts val="0"/>
                </a:spcBef>
                <a:buNone/>
              </a:pPr>
              <a:t>‹nº›</a:t>
            </a:fld>
            <a:endParaRPr lang="en" sz="1778">
              <a:solidFill>
                <a:srgbClr val="CCCCCC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7" r:id="rId1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2645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11" name="Picture 10" descr="A picture containing icon&#10;&#10;Description automatically generated">
            <a:extLst>
              <a:ext uri="{FF2B5EF4-FFF2-40B4-BE49-F238E27FC236}">
                <a16:creationId xmlns:a16="http://schemas.microsoft.com/office/drawing/2014/main" id="{14AF10E2-7B8F-47CC-82B1-D7FAAC260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4545"/>
            <a:ext cx="3882880" cy="15046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E83984-FFF3-4973-8E5C-72F6D9909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335" y="2197971"/>
            <a:ext cx="10933132" cy="519624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526D7E1-5FF0-41FE-962A-3529001E9FAA}"/>
              </a:ext>
            </a:extLst>
          </p:cNvPr>
          <p:cNvSpPr/>
          <p:nvPr/>
        </p:nvSpPr>
        <p:spPr>
          <a:xfrm>
            <a:off x="2545977" y="1974450"/>
            <a:ext cx="3021351" cy="58069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pt-PT" sz="4425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BEB630F-D7E9-48EC-8994-788469D81C44}"/>
              </a:ext>
            </a:extLst>
          </p:cNvPr>
          <p:cNvCxnSpPr/>
          <p:nvPr/>
        </p:nvCxnSpPr>
        <p:spPr>
          <a:xfrm flipH="1">
            <a:off x="4649694" y="1051860"/>
            <a:ext cx="1063812" cy="729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14BD83-9046-4BFF-B5E2-EF4545648909}"/>
              </a:ext>
            </a:extLst>
          </p:cNvPr>
          <p:cNvSpPr txBox="1"/>
          <p:nvPr/>
        </p:nvSpPr>
        <p:spPr>
          <a:xfrm>
            <a:off x="6012329" y="858399"/>
            <a:ext cx="3532504" cy="773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Indentation </a:t>
            </a:r>
            <a:endParaRPr lang="pt-PT" sz="4425" dirty="0"/>
          </a:p>
        </p:txBody>
      </p:sp>
    </p:spTree>
    <p:extLst>
      <p:ext uri="{BB962C8B-B14F-4D97-AF65-F5344CB8AC3E}">
        <p14:creationId xmlns:p14="http://schemas.microsoft.com/office/powerpoint/2010/main" val="1734992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13" name="Picture 12" descr="A picture containing icon&#10;&#10;Description automatically generated">
            <a:extLst>
              <a:ext uri="{FF2B5EF4-FFF2-40B4-BE49-F238E27FC236}">
                <a16:creationId xmlns:a16="http://schemas.microsoft.com/office/drawing/2014/main" id="{FCEAF6C5-4121-4BC4-B8CA-DE8CCC8F6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4BE570-BC3A-4753-87BC-F6A0534B1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1" y="2138751"/>
            <a:ext cx="9682578" cy="57554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30DE68-3216-4B67-95BB-5697FBF2740A}"/>
              </a:ext>
            </a:extLst>
          </p:cNvPr>
          <p:cNvSpPr txBox="1"/>
          <p:nvPr/>
        </p:nvSpPr>
        <p:spPr>
          <a:xfrm>
            <a:off x="3524202" y="1331836"/>
            <a:ext cx="7461298" cy="773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Comparison operators </a:t>
            </a:r>
            <a:endParaRPr lang="pt-PT" sz="4425" dirty="0"/>
          </a:p>
        </p:txBody>
      </p:sp>
    </p:spTree>
    <p:extLst>
      <p:ext uri="{BB962C8B-B14F-4D97-AF65-F5344CB8AC3E}">
        <p14:creationId xmlns:p14="http://schemas.microsoft.com/office/powerpoint/2010/main" val="3331553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3FF6517-8D63-4F91-9C10-E4712B2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79F706-56C9-4A40-B3CF-A05F05A0CDEE}"/>
              </a:ext>
            </a:extLst>
          </p:cNvPr>
          <p:cNvSpPr txBox="1"/>
          <p:nvPr/>
        </p:nvSpPr>
        <p:spPr>
          <a:xfrm>
            <a:off x="1279731" y="1301342"/>
            <a:ext cx="8058825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Comparisons using print </a:t>
            </a:r>
          </a:p>
          <a:p>
            <a:endParaRPr lang="pt-PT" sz="4425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5502483-FA55-44AD-B7E5-4B72649F1A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65998" y="2053040"/>
            <a:ext cx="11617493" cy="5416868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(4==5)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(6&gt;7)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(15&lt;100)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('hello' == 'hello')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('hello' == 'Hello')</a:t>
            </a:r>
            <a:endParaRPr lang="pt-PT" altLang="pt-PT" sz="2667" dirty="0">
              <a:solidFill>
                <a:srgbClr val="0077AA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('dog' != 'cat')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 True == True)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(True != False)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( 42 == 42.0)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( 42 == '42’)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844" dirty="0">
                <a:solidFill>
                  <a:schemeClr val="bg1"/>
                </a:solidFill>
                <a:latin typeface="Arial Unicode MS"/>
              </a:rPr>
              <a:t>('apple' == 'Apple’)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844" dirty="0">
                <a:solidFill>
                  <a:schemeClr val="bg1"/>
                </a:solidFill>
                <a:latin typeface="Arial Unicode MS"/>
              </a:rPr>
              <a:t>('apple' &gt; 'Apple’)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844" dirty="0">
                <a:solidFill>
                  <a:schemeClr val="bg1"/>
                </a:solidFill>
                <a:latin typeface="Arial Unicode MS"/>
              </a:rPr>
              <a:t>('A unicode is', ord(‘A’) ,’ ,a unicode is’ , ord(‘a’)) #unicode </a:t>
            </a:r>
            <a:endParaRPr lang="pt-PT" altLang="pt-PT" sz="2667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DE8CB2-EFE3-4946-81D2-19E9590C8C30}"/>
              </a:ext>
            </a:extLst>
          </p:cNvPr>
          <p:cNvSpPr txBox="1"/>
          <p:nvPr/>
        </p:nvSpPr>
        <p:spPr>
          <a:xfrm>
            <a:off x="7898036" y="235949"/>
            <a:ext cx="7625975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4425" dirty="0"/>
              <a:t>https://docs.python.org/3/library/functions.html#ord</a:t>
            </a:r>
          </a:p>
        </p:txBody>
      </p:sp>
    </p:spTree>
    <p:extLst>
      <p:ext uri="{BB962C8B-B14F-4D97-AF65-F5344CB8AC3E}">
        <p14:creationId xmlns:p14="http://schemas.microsoft.com/office/powerpoint/2010/main" val="1794148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3FF6517-8D63-4F91-9C10-E4712B2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79F706-56C9-4A40-B3CF-A05F05A0CDEE}"/>
              </a:ext>
            </a:extLst>
          </p:cNvPr>
          <p:cNvSpPr txBox="1"/>
          <p:nvPr/>
        </p:nvSpPr>
        <p:spPr>
          <a:xfrm>
            <a:off x="1279731" y="1301342"/>
            <a:ext cx="8058825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Comparisons using print </a:t>
            </a:r>
          </a:p>
          <a:p>
            <a:endParaRPr lang="pt-PT" sz="4425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5502483-FA55-44AD-B7E5-4B72649F1A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65998" y="2053040"/>
            <a:ext cx="11617493" cy="5416868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(4==5)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(6&gt;7)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(15&lt;100)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('hello' == 'hello')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('hello' == 'Hello')</a:t>
            </a:r>
            <a:endParaRPr lang="pt-PT" altLang="pt-PT" sz="2667" dirty="0">
              <a:solidFill>
                <a:srgbClr val="0077AA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('dog' != 'cat')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 True == True)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(True != False)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( 42 == 42.0)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( 42 == '42’)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844" dirty="0">
                <a:solidFill>
                  <a:schemeClr val="bg1"/>
                </a:solidFill>
                <a:latin typeface="Arial Unicode MS"/>
              </a:rPr>
              <a:t>('apple' == 'Apple’)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844" dirty="0">
                <a:solidFill>
                  <a:schemeClr val="bg1"/>
                </a:solidFill>
                <a:latin typeface="Arial Unicode MS"/>
              </a:rPr>
              <a:t>('apple' &gt; 'Apple’)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844" dirty="0">
                <a:solidFill>
                  <a:schemeClr val="bg1"/>
                </a:solidFill>
                <a:latin typeface="Arial Unicode MS"/>
              </a:rPr>
              <a:t>('A unicode is', ord(‘A’) ,’ ,a unicode is’ , ord(‘a’)) #unicode </a:t>
            </a:r>
            <a:endParaRPr lang="pt-PT" altLang="pt-PT" sz="2667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DE8CB2-EFE3-4946-81D2-19E9590C8C30}"/>
              </a:ext>
            </a:extLst>
          </p:cNvPr>
          <p:cNvSpPr txBox="1"/>
          <p:nvPr/>
        </p:nvSpPr>
        <p:spPr>
          <a:xfrm>
            <a:off x="7590118" y="943027"/>
            <a:ext cx="7625975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4425" dirty="0"/>
              <a:t>https://docs.python.org/3/library/functions.html#ord</a:t>
            </a:r>
          </a:p>
        </p:txBody>
      </p:sp>
    </p:spTree>
    <p:extLst>
      <p:ext uri="{BB962C8B-B14F-4D97-AF65-F5344CB8AC3E}">
        <p14:creationId xmlns:p14="http://schemas.microsoft.com/office/powerpoint/2010/main" val="2411829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3FF6517-8D63-4F91-9C10-E4712B2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79F706-56C9-4A40-B3CF-A05F05A0CDEE}"/>
              </a:ext>
            </a:extLst>
          </p:cNvPr>
          <p:cNvSpPr txBox="1"/>
          <p:nvPr/>
        </p:nvSpPr>
        <p:spPr>
          <a:xfrm>
            <a:off x="1279731" y="1301342"/>
            <a:ext cx="8058825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What is the minimum age to drive in Portugal?</a:t>
            </a:r>
          </a:p>
          <a:p>
            <a:endParaRPr lang="en-US" sz="4425" dirty="0"/>
          </a:p>
          <a:p>
            <a:endParaRPr lang="pt-PT" sz="4425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5502483-FA55-44AD-B7E5-4B72649F1A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9730" y="3658806"/>
            <a:ext cx="14664985" cy="2954654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minimum_age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age =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if age &gt; </a:t>
            </a:r>
            <a:r>
              <a:rPr lang="en-US" altLang="pt-PT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minimum_age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:</a:t>
            </a:r>
            <a:endParaRPr lang="pt-PT" altLang="pt-PT" sz="2667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(“Congrats, you can get your license”)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else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(“Please, come back in {0} years” .format(minimum_age - age)) </a:t>
            </a:r>
          </a:p>
          <a:p>
            <a:pPr marL="0" marR="0" lvl="0" indent="0" algn="l" defTabSz="162562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99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3FF6517-8D63-4F91-9C10-E4712B2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79F706-56C9-4A40-B3CF-A05F05A0CDEE}"/>
              </a:ext>
            </a:extLst>
          </p:cNvPr>
          <p:cNvSpPr txBox="1"/>
          <p:nvPr/>
        </p:nvSpPr>
        <p:spPr>
          <a:xfrm>
            <a:off x="1160202" y="1301343"/>
            <a:ext cx="8058825" cy="773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Getting Access</a:t>
            </a:r>
            <a:endParaRPr lang="pt-PT" sz="4425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5502483-FA55-44AD-B7E5-4B72649F1A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8460" y="2634046"/>
            <a:ext cx="9298624" cy="328294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name =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password =</a:t>
            </a:r>
          </a:p>
          <a:p>
            <a:r>
              <a:rPr 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if name == ‘Josi’:</a:t>
            </a:r>
          </a:p>
          <a:p>
            <a:r>
              <a:rPr 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</a:t>
            </a:r>
            <a:r>
              <a:rPr 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('Hello Josi')</a:t>
            </a:r>
          </a:p>
          <a:p>
            <a:r>
              <a:rPr 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if password == 'swordfish':</a:t>
            </a:r>
          </a:p>
          <a:p>
            <a:r>
              <a:rPr 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</a:t>
            </a:r>
            <a:r>
              <a:rPr 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('Access granted.')</a:t>
            </a:r>
          </a:p>
          <a:p>
            <a:r>
              <a:rPr 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else:</a:t>
            </a:r>
          </a:p>
          <a:p>
            <a:r>
              <a:rPr 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</a:t>
            </a:r>
            <a:r>
              <a:rPr 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('Wrong password.')</a:t>
            </a:r>
            <a:endParaRPr lang="pt-PT" altLang="pt-PT" sz="2667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674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3FF6517-8D63-4F91-9C10-E4712B2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79F706-56C9-4A40-B3CF-A05F05A0CDEE}"/>
              </a:ext>
            </a:extLst>
          </p:cNvPr>
          <p:cNvSpPr txBox="1"/>
          <p:nvPr/>
        </p:nvSpPr>
        <p:spPr>
          <a:xfrm>
            <a:off x="1279731" y="1301343"/>
            <a:ext cx="13325269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What is the minimum age to drive in Portugal?</a:t>
            </a:r>
          </a:p>
          <a:p>
            <a:r>
              <a:rPr lang="en-US" sz="4425" dirty="0"/>
              <a:t>And the maximum age ? </a:t>
            </a:r>
            <a:endParaRPr lang="pt-PT" sz="4425" dirty="0"/>
          </a:p>
          <a:p>
            <a:endParaRPr lang="en-US" sz="4425" dirty="0"/>
          </a:p>
          <a:p>
            <a:endParaRPr lang="pt-PT" sz="4425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5502483-FA55-44AD-B7E5-4B72649F1A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9730" y="3043254"/>
            <a:ext cx="14664985" cy="418576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minimum_age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user_age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if age &lt; </a:t>
            </a:r>
            <a:r>
              <a:rPr lang="en-US" altLang="pt-PT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minimum_age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("Please, come back in {0} years" .format(</a:t>
            </a:r>
            <a:r>
              <a:rPr lang="en-US" altLang="pt-PT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minimum_age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– </a:t>
            </a:r>
            <a:r>
              <a:rPr lang="en-US" altLang="pt-PT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user_age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elif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age == 150 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("Probably, you can not drive anymore. Please, make an appointment with your doctor.")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else 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("Congrats, you can get your license.")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</a:p>
          <a:p>
            <a:pPr marL="0" marR="0" lvl="0" indent="0" algn="l" defTabSz="162562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51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D7D66B-A297-4C60-8CA2-E6A0E57D356F}"/>
              </a:ext>
            </a:extLst>
          </p:cNvPr>
          <p:cNvSpPr txBox="1"/>
          <p:nvPr/>
        </p:nvSpPr>
        <p:spPr>
          <a:xfrm>
            <a:off x="3422708" y="2628552"/>
            <a:ext cx="9395669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1"/>
              <a:t>&lt;WELCOME &gt;</a:t>
            </a:r>
            <a:endParaRPr lang="pt-PT" sz="1801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AE2D6D27-E7D6-49F4-B153-E7E2D7B6C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6255998" cy="9144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95872F-5D0E-4567-A5D4-F5407B27E1B5}"/>
              </a:ext>
            </a:extLst>
          </p:cNvPr>
          <p:cNvSpPr/>
          <p:nvPr/>
        </p:nvSpPr>
        <p:spPr>
          <a:xfrm>
            <a:off x="-2" y="0"/>
            <a:ext cx="16256000" cy="91440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pt-PT" sz="180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489B28-3782-4A9F-A989-5DD2138508B4}"/>
              </a:ext>
            </a:extLst>
          </p:cNvPr>
          <p:cNvSpPr txBox="1"/>
          <p:nvPr/>
        </p:nvSpPr>
        <p:spPr>
          <a:xfrm>
            <a:off x="2955635" y="3976966"/>
            <a:ext cx="11108267" cy="1118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667" dirty="0">
                <a:solidFill>
                  <a:srgbClr val="FFFF00"/>
                </a:solidFill>
                <a:latin typeface="Courier Std" panose="02070409020205020404" pitchFamily="49" charset="0"/>
              </a:rPr>
              <a:t>&lt;Exercise - 1&gt; </a:t>
            </a:r>
            <a:endParaRPr lang="pt-PT" sz="6667" dirty="0">
              <a:solidFill>
                <a:srgbClr val="FFFF00"/>
              </a:solidFill>
              <a:latin typeface="Courier Std" panose="020704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42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CFA04FA6-A60A-4200-8391-E6E89ECA8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119882-9423-4A53-9D9A-86C9398BC919}"/>
              </a:ext>
            </a:extLst>
          </p:cNvPr>
          <p:cNvSpPr txBox="1"/>
          <p:nvPr/>
        </p:nvSpPr>
        <p:spPr>
          <a:xfrm>
            <a:off x="2055545" y="928681"/>
            <a:ext cx="4103955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>
                <a:latin typeface="Courier Std" panose="02070409020205020404" pitchFamily="49" charset="0"/>
              </a:rPr>
              <a:t>Exercise</a:t>
            </a:r>
            <a:r>
              <a:rPr lang="en-US" sz="4425" dirty="0"/>
              <a:t> </a:t>
            </a:r>
            <a:r>
              <a:rPr lang="en-US" sz="4425" dirty="0">
                <a:latin typeface="Courier Std" panose="02070409020205020404" pitchFamily="49" charset="0"/>
              </a:rPr>
              <a:t>1</a:t>
            </a:r>
          </a:p>
          <a:p>
            <a:endParaRPr lang="pt-PT" sz="4425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D49270-BB03-4BB0-82F7-C6D9B2CC7282}"/>
              </a:ext>
            </a:extLst>
          </p:cNvPr>
          <p:cNvSpPr/>
          <p:nvPr/>
        </p:nvSpPr>
        <p:spPr>
          <a:xfrm>
            <a:off x="689291" y="1858851"/>
            <a:ext cx="11897154" cy="3313271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19215" lvl="1" indent="-406405">
              <a:lnSpc>
                <a:spcPct val="115000"/>
              </a:lnSpc>
              <a:buAutoNum type="alphaLcPeriod"/>
            </a:pPr>
            <a:r>
              <a:rPr lang="en-US" sz="2844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Write a code that guess the number stored in a variable   </a:t>
            </a:r>
          </a:p>
          <a:p>
            <a:pPr marL="812810" lvl="1">
              <a:lnSpc>
                <a:spcPct val="115000"/>
              </a:lnSpc>
            </a:pPr>
            <a:r>
              <a:rPr lang="en-US" sz="2844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Input: </a:t>
            </a:r>
            <a:r>
              <a:rPr lang="en-US" sz="2844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guess_number</a:t>
            </a:r>
            <a:r>
              <a:rPr lang="en-US" sz="2844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</a:t>
            </a:r>
          </a:p>
          <a:p>
            <a:pPr marL="812810" lvl="1">
              <a:lnSpc>
                <a:spcPct val="115000"/>
              </a:lnSpc>
            </a:pPr>
            <a:r>
              <a:rPr lang="en-US" sz="2844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Expected Output:</a:t>
            </a:r>
            <a:endParaRPr lang="pt-PT" sz="2844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625620"/>
            <a:r>
              <a:rPr lang="en-US" sz="2844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Please, guess higher  # if the </a:t>
            </a:r>
            <a:r>
              <a:rPr lang="en-US" sz="2844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guess_number</a:t>
            </a:r>
            <a:r>
              <a:rPr lang="en-US" sz="2844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is smaller than answer</a:t>
            </a:r>
          </a:p>
          <a:p>
            <a:pPr marL="1625620"/>
            <a:r>
              <a:rPr lang="en-US" sz="2844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Please, guess lower   # if the </a:t>
            </a:r>
            <a:r>
              <a:rPr lang="en-US" sz="2844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guess_number</a:t>
            </a:r>
            <a:r>
              <a:rPr lang="en-US" sz="2844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is higher than answer </a:t>
            </a:r>
          </a:p>
          <a:p>
            <a:pPr marL="1625620"/>
            <a:r>
              <a:rPr lang="en-US" sz="2844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Congrats, you found the answer!!  </a:t>
            </a:r>
          </a:p>
          <a:p>
            <a:pPr marL="1625620">
              <a:lnSpc>
                <a:spcPct val="115000"/>
              </a:lnSpc>
              <a:spcAft>
                <a:spcPts val="1778"/>
              </a:spcAft>
            </a:pPr>
            <a:endParaRPr lang="en-US" sz="1956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16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13" name="Picture 12" descr="A picture containing icon&#10;&#10;Description automatically generated">
            <a:extLst>
              <a:ext uri="{FF2B5EF4-FFF2-40B4-BE49-F238E27FC236}">
                <a16:creationId xmlns:a16="http://schemas.microsoft.com/office/drawing/2014/main" id="{FCEAF6C5-4121-4BC4-B8CA-DE8CCC8F6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30DE68-3216-4B67-95BB-5697FBF2740A}"/>
              </a:ext>
            </a:extLst>
          </p:cNvPr>
          <p:cNvSpPr txBox="1"/>
          <p:nvPr/>
        </p:nvSpPr>
        <p:spPr>
          <a:xfrm>
            <a:off x="3524202" y="1331836"/>
            <a:ext cx="7193101" cy="773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Comparison operators </a:t>
            </a:r>
            <a:endParaRPr lang="pt-PT" sz="4425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E2D561-6C78-4ABE-A7C7-5C04798711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32" t="18476" r="232" b="252"/>
          <a:stretch/>
        </p:blipFill>
        <p:spPr>
          <a:xfrm>
            <a:off x="1350413" y="2933400"/>
            <a:ext cx="5956596" cy="26755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14C61E-94C6-4A29-B864-123297D04B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87"/>
          <a:stretch/>
        </p:blipFill>
        <p:spPr>
          <a:xfrm>
            <a:off x="9058887" y="2786680"/>
            <a:ext cx="5832885" cy="29134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16DB2-0631-47F1-98E7-D4AFABF4D5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151"/>
          <a:stretch/>
        </p:blipFill>
        <p:spPr>
          <a:xfrm>
            <a:off x="5359206" y="6421172"/>
            <a:ext cx="5537588" cy="18773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59C4F2-C4A7-40BC-B461-F48326879D06}"/>
              </a:ext>
            </a:extLst>
          </p:cNvPr>
          <p:cNvSpPr txBox="1"/>
          <p:nvPr/>
        </p:nvSpPr>
        <p:spPr>
          <a:xfrm>
            <a:off x="1960647" y="2332924"/>
            <a:ext cx="4727890" cy="773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“And” Truth table</a:t>
            </a:r>
            <a:endParaRPr lang="pt-PT" sz="4425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063BBE-82A7-44BB-931E-E735B9BA5A00}"/>
              </a:ext>
            </a:extLst>
          </p:cNvPr>
          <p:cNvSpPr txBox="1"/>
          <p:nvPr/>
        </p:nvSpPr>
        <p:spPr>
          <a:xfrm>
            <a:off x="9337934" y="2233979"/>
            <a:ext cx="4727890" cy="773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“Or” Truth table</a:t>
            </a:r>
            <a:endParaRPr lang="pt-PT" sz="4425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247B97-E52B-464A-921F-D5DD087DF2A0}"/>
              </a:ext>
            </a:extLst>
          </p:cNvPr>
          <p:cNvSpPr txBox="1"/>
          <p:nvPr/>
        </p:nvSpPr>
        <p:spPr>
          <a:xfrm>
            <a:off x="5410884" y="5755457"/>
            <a:ext cx="4727890" cy="773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“Not” Truth table</a:t>
            </a:r>
            <a:endParaRPr lang="pt-PT" sz="4425" dirty="0"/>
          </a:p>
        </p:txBody>
      </p:sp>
    </p:spTree>
    <p:extLst>
      <p:ext uri="{BB962C8B-B14F-4D97-AF65-F5344CB8AC3E}">
        <p14:creationId xmlns:p14="http://schemas.microsoft.com/office/powerpoint/2010/main" val="3937233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3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CC0F7A-9DB4-4D5D-93EE-1B55D23BF393}"/>
              </a:ext>
            </a:extLst>
          </p:cNvPr>
          <p:cNvSpPr txBox="1"/>
          <p:nvPr/>
        </p:nvSpPr>
        <p:spPr>
          <a:xfrm>
            <a:off x="3669554" y="4079339"/>
            <a:ext cx="9097444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333" dirty="0"/>
              <a:t>Questions about first class?  </a:t>
            </a:r>
            <a:endParaRPr lang="pt-PT" sz="5333" dirty="0"/>
          </a:p>
        </p:txBody>
      </p:sp>
    </p:spTree>
    <p:extLst>
      <p:ext uri="{BB962C8B-B14F-4D97-AF65-F5344CB8AC3E}">
        <p14:creationId xmlns:p14="http://schemas.microsoft.com/office/powerpoint/2010/main" val="351430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B3FF6517-8D63-4F91-9C10-E4712B2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79F706-56C9-4A40-B3CF-A05F05A0CDEE}"/>
              </a:ext>
            </a:extLst>
          </p:cNvPr>
          <p:cNvSpPr txBox="1"/>
          <p:nvPr/>
        </p:nvSpPr>
        <p:spPr>
          <a:xfrm>
            <a:off x="1279731" y="1301342"/>
            <a:ext cx="8058825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Comparisons using print </a:t>
            </a:r>
          </a:p>
          <a:p>
            <a:endParaRPr lang="pt-PT" sz="4425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5502483-FA55-44AD-B7E5-4B72649F1A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9254" y="2912381"/>
            <a:ext cx="11617493" cy="184665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sz="3000" dirty="0"/>
              <a:t>(4 &lt; 5) and (5 &lt; 6)</a:t>
            </a:r>
          </a:p>
          <a:p>
            <a:r>
              <a:rPr lang="en-US" sz="3000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sz="3000" dirty="0"/>
              <a:t>(4 &lt; 5) and (9 &lt; 6)</a:t>
            </a:r>
          </a:p>
          <a:p>
            <a:r>
              <a:rPr lang="en-US" sz="3000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sz="3000" dirty="0"/>
              <a:t>(1 == 2) or (2 == 2)</a:t>
            </a:r>
          </a:p>
          <a:p>
            <a:r>
              <a:rPr lang="en-US" sz="3000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sz="3000" b="1" dirty="0"/>
              <a:t> </a:t>
            </a:r>
            <a:r>
              <a:rPr lang="en-US" sz="3000" dirty="0"/>
              <a:t>(2 + 2 == 4 and not 2 + 2 == 5 and 2 * 2 == 2 + 2)</a:t>
            </a:r>
          </a:p>
        </p:txBody>
      </p:sp>
    </p:spTree>
    <p:extLst>
      <p:ext uri="{BB962C8B-B14F-4D97-AF65-F5344CB8AC3E}">
        <p14:creationId xmlns:p14="http://schemas.microsoft.com/office/powerpoint/2010/main" val="10550493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D7D66B-A297-4C60-8CA2-E6A0E57D356F}"/>
              </a:ext>
            </a:extLst>
          </p:cNvPr>
          <p:cNvSpPr txBox="1"/>
          <p:nvPr/>
        </p:nvSpPr>
        <p:spPr>
          <a:xfrm>
            <a:off x="3422708" y="2628552"/>
            <a:ext cx="9395669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1"/>
              <a:t>&lt;WELCOME &gt;</a:t>
            </a:r>
            <a:endParaRPr lang="pt-PT" sz="1801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AE2D6D27-E7D6-49F4-B153-E7E2D7B6C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6255998" cy="9144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95872F-5D0E-4567-A5D4-F5407B27E1B5}"/>
              </a:ext>
            </a:extLst>
          </p:cNvPr>
          <p:cNvSpPr/>
          <p:nvPr/>
        </p:nvSpPr>
        <p:spPr>
          <a:xfrm>
            <a:off x="-2" y="0"/>
            <a:ext cx="16256000" cy="91440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pt-PT" sz="180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489B28-3782-4A9F-A989-5DD2138508B4}"/>
              </a:ext>
            </a:extLst>
          </p:cNvPr>
          <p:cNvSpPr txBox="1"/>
          <p:nvPr/>
        </p:nvSpPr>
        <p:spPr>
          <a:xfrm>
            <a:off x="2955635" y="3976966"/>
            <a:ext cx="11108267" cy="1118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667" dirty="0">
                <a:solidFill>
                  <a:srgbClr val="FFFF00"/>
                </a:solidFill>
                <a:latin typeface="Courier Std" panose="02070409020205020404" pitchFamily="49" charset="0"/>
              </a:rPr>
              <a:t>&lt;Exercise - 2&gt; </a:t>
            </a:r>
            <a:endParaRPr lang="pt-PT" sz="6667" dirty="0">
              <a:solidFill>
                <a:srgbClr val="FFFF00"/>
              </a:solidFill>
              <a:latin typeface="Courier Std" panose="020704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577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59B93A4-BDEE-4CBC-98EA-6F2CC7480845}"/>
              </a:ext>
            </a:extLst>
          </p:cNvPr>
          <p:cNvSpPr/>
          <p:nvPr/>
        </p:nvSpPr>
        <p:spPr>
          <a:xfrm>
            <a:off x="897602" y="2272900"/>
            <a:ext cx="8128000" cy="2024144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19215" lvl="1" indent="-406405">
              <a:lnSpc>
                <a:spcPct val="115000"/>
              </a:lnSpc>
              <a:buAutoNum type="alphaLcPeriod"/>
            </a:pP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Write a code to ask  How old are you ? Store the age in a variable and print it </a:t>
            </a:r>
          </a:p>
          <a:p>
            <a:pPr marL="812810" lvl="1">
              <a:lnSpc>
                <a:spcPct val="115000"/>
              </a:lnSpc>
            </a:pP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Expected input:  &lt;Your age&gt;</a:t>
            </a:r>
          </a:p>
          <a:p>
            <a:pPr marL="812810" lvl="1">
              <a:lnSpc>
                <a:spcPct val="115000"/>
              </a:lnSpc>
            </a:pP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Expected output &lt;Your age&gt;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22B82D-19FA-4D8B-91CD-F70A47C73854}"/>
              </a:ext>
            </a:extLst>
          </p:cNvPr>
          <p:cNvSpPr txBox="1"/>
          <p:nvPr/>
        </p:nvSpPr>
        <p:spPr>
          <a:xfrm>
            <a:off x="2072839" y="790695"/>
            <a:ext cx="3739238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>
                <a:latin typeface="Courier Std" panose="02070409020205020404" pitchFamily="49" charset="0"/>
              </a:rPr>
              <a:t>Exercise</a:t>
            </a:r>
            <a:r>
              <a:rPr lang="en-US" sz="4425" dirty="0"/>
              <a:t> 2</a:t>
            </a:r>
            <a:r>
              <a:rPr lang="en-US" sz="4425" dirty="0">
                <a:latin typeface="Courier Std" panose="02070409020205020404" pitchFamily="49" charset="0"/>
              </a:rPr>
              <a:t> </a:t>
            </a:r>
          </a:p>
          <a:p>
            <a:endParaRPr lang="pt-PT" sz="4425" dirty="0"/>
          </a:p>
        </p:txBody>
      </p:sp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2A0881E6-796A-4633-8F96-2EAA36B75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A63D29F-FC98-4B42-9DEA-7CFADF38D9F7}"/>
              </a:ext>
            </a:extLst>
          </p:cNvPr>
          <p:cNvSpPr/>
          <p:nvPr/>
        </p:nvSpPr>
        <p:spPr>
          <a:xfrm>
            <a:off x="897600" y="4572000"/>
            <a:ext cx="14330446" cy="2424574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12810" lvl="1">
              <a:lnSpc>
                <a:spcPct val="115000"/>
              </a:lnSpc>
            </a:pP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b.   Improve your code to check if you have age to retire or not</a:t>
            </a:r>
          </a:p>
          <a:p>
            <a:pPr marL="812810" lvl="1">
              <a:lnSpc>
                <a:spcPct val="115000"/>
              </a:lnSpc>
            </a:pP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Expected input:  &lt;Your age&gt;</a:t>
            </a:r>
          </a:p>
          <a:p>
            <a:pPr marL="812810" lvl="1">
              <a:lnSpc>
                <a:spcPct val="115000"/>
              </a:lnSpc>
            </a:pP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Expected output:   Have a good day at work     # if your age is in the range of 16 – 65</a:t>
            </a:r>
          </a:p>
          <a:p>
            <a:pPr marL="812810" lvl="1">
              <a:lnSpc>
                <a:spcPct val="115000"/>
              </a:lnSpc>
            </a:pP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	   	You are too young to work, come back to school  # if &lt;your age&gt; smaller than 16</a:t>
            </a:r>
          </a:p>
          <a:p>
            <a:pPr marL="812810" lvl="1">
              <a:lnSpc>
                <a:spcPct val="115000"/>
              </a:lnSpc>
            </a:pPr>
            <a:r>
              <a:rPr lang="en-US" sz="2667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		You have worked enough, Let’s Travel now   # if &lt;your age&gt; greater than 65 </a:t>
            </a:r>
          </a:p>
        </p:txBody>
      </p:sp>
    </p:spTree>
    <p:extLst>
      <p:ext uri="{BB962C8B-B14F-4D97-AF65-F5344CB8AC3E}">
        <p14:creationId xmlns:p14="http://schemas.microsoft.com/office/powerpoint/2010/main" val="3121192041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7D17987-2624-480A-98DC-AEC4D499C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0483" y="2879754"/>
            <a:ext cx="10625399" cy="246221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 = 3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 = 2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if a==5 and b&gt;0: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</a:t>
            </a: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(‘a is 5 and',b,'is greater than zero.’)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else: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</a:t>
            </a:r>
            <a:r>
              <a:rPr lang="pt-PT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pt-PT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('a is not 5 or',b,'is not greater than zero.')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898CE7-D94B-4A59-A318-9074D6C006C7}"/>
              </a:ext>
            </a:extLst>
          </p:cNvPr>
          <p:cNvSpPr txBox="1"/>
          <p:nvPr/>
        </p:nvSpPr>
        <p:spPr>
          <a:xfrm>
            <a:off x="1840752" y="1195295"/>
            <a:ext cx="6564211" cy="773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Code using conditionals  </a:t>
            </a:r>
            <a:endParaRPr lang="pt-PT" sz="4425" dirty="0"/>
          </a:p>
        </p:txBody>
      </p:sp>
    </p:spTree>
    <p:extLst>
      <p:ext uri="{BB962C8B-B14F-4D97-AF65-F5344CB8AC3E}">
        <p14:creationId xmlns:p14="http://schemas.microsoft.com/office/powerpoint/2010/main" val="458210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7D17987-2624-480A-98DC-AEC4D499C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4084" y="2816017"/>
            <a:ext cx="11103515" cy="328294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day = “Saturday”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temperature = 30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raining = False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pt-PT" sz="2667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If day ==“Saturday” and temperature &gt; 20 and not raining 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(“Go out ”)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else: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pt-PT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print</a:t>
            </a:r>
            <a:r>
              <a:rPr lang="en-US" altLang="pt-PT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(“Better finishing python programming exercises”)</a:t>
            </a:r>
            <a:endParaRPr lang="pt-PT" altLang="pt-PT" sz="2667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5880C6-EC21-422E-8B86-7AB8E3891B35}"/>
              </a:ext>
            </a:extLst>
          </p:cNvPr>
          <p:cNvSpPr txBox="1"/>
          <p:nvPr/>
        </p:nvSpPr>
        <p:spPr>
          <a:xfrm>
            <a:off x="1840752" y="1195295"/>
            <a:ext cx="1101095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dirty="0"/>
              <a:t>Be careful using conditionals  </a:t>
            </a:r>
            <a:endParaRPr lang="pt-PT" sz="5000" dirty="0"/>
          </a:p>
        </p:txBody>
      </p:sp>
      <p:pic>
        <p:nvPicPr>
          <p:cNvPr id="5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7207D3AB-A900-46D5-B47C-0CF9F05F9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009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74BEF00-2B75-4F56-B3E2-A7E37E8E0268}"/>
              </a:ext>
            </a:extLst>
          </p:cNvPr>
          <p:cNvSpPr/>
          <p:nvPr/>
        </p:nvSpPr>
        <p:spPr>
          <a:xfrm>
            <a:off x="7427934" y="3655574"/>
            <a:ext cx="4313115" cy="281950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2" name="Shape 212"/>
          <p:cNvSpPr txBox="1">
            <a:spLocks noGrp="1"/>
          </p:cNvSpPr>
          <p:nvPr>
            <p:ph type="title" idx="4294967295"/>
          </p:nvPr>
        </p:nvSpPr>
        <p:spPr>
          <a:xfrm>
            <a:off x="5689382" y="653613"/>
            <a:ext cx="10353675" cy="1198562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5000" u="none" strike="noStrike" cap="none" dirty="0">
                <a:solidFill>
                  <a:schemeClr val="accent2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Repeated Steps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x="7686665" y="2170112"/>
            <a:ext cx="4230904" cy="443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Program: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u="none" strike="noStrike" cap="none" dirty="0">
              <a:solidFill>
                <a:schemeClr val="bg1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n = 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while n &gt; 0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print(n)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    n = n – 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(‘Boom!!')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2667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(n)</a:t>
            </a:r>
          </a:p>
        </p:txBody>
      </p:sp>
      <p:cxnSp>
        <p:nvCxnSpPr>
          <p:cNvPr id="214" name="Shape 214"/>
          <p:cNvCxnSpPr/>
          <p:nvPr/>
        </p:nvCxnSpPr>
        <p:spPr>
          <a:xfrm rot="10800000">
            <a:off x="3254243" y="2587187"/>
            <a:ext cx="14287" cy="566736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15" name="Shape 215"/>
          <p:cNvCxnSpPr/>
          <p:nvPr/>
        </p:nvCxnSpPr>
        <p:spPr>
          <a:xfrm flipH="1">
            <a:off x="11020426" y="3540124"/>
            <a:ext cx="1958974" cy="512762"/>
          </a:xfrm>
          <a:prstGeom prst="straightConnector1">
            <a:avLst/>
          </a:prstGeom>
          <a:noFill/>
          <a:ln w="50800" cap="rnd" cmpd="sng">
            <a:solidFill>
              <a:srgbClr val="FF7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216" name="Shape 216"/>
          <p:cNvSpPr/>
          <p:nvPr/>
        </p:nvSpPr>
        <p:spPr>
          <a:xfrm>
            <a:off x="1838194" y="3147575"/>
            <a:ext cx="2870100" cy="1269899"/>
          </a:xfrm>
          <a:prstGeom prst="diamond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 &gt; 0 ?</a:t>
            </a:r>
          </a:p>
        </p:txBody>
      </p:sp>
      <p:cxnSp>
        <p:nvCxnSpPr>
          <p:cNvPr id="217" name="Shape 217"/>
          <p:cNvCxnSpPr/>
          <p:nvPr/>
        </p:nvCxnSpPr>
        <p:spPr>
          <a:xfrm rot="10800000" flipH="1">
            <a:off x="3252655" y="4417575"/>
            <a:ext cx="20636" cy="231774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218" name="Shape 218"/>
          <p:cNvCxnSpPr/>
          <p:nvPr/>
        </p:nvCxnSpPr>
        <p:spPr>
          <a:xfrm rot="10800000">
            <a:off x="4695693" y="3776224"/>
            <a:ext cx="777875" cy="15875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 rot="10800000" flipH="1">
            <a:off x="5440231" y="3776225"/>
            <a:ext cx="15875" cy="64452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 flipH="1">
            <a:off x="5440244" y="6475075"/>
            <a:ext cx="4799" cy="3000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268530" y="6778187"/>
            <a:ext cx="2187600" cy="144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22" name="Shape 222"/>
          <p:cNvCxnSpPr/>
          <p:nvPr/>
        </p:nvCxnSpPr>
        <p:spPr>
          <a:xfrm flipH="1">
            <a:off x="1482594" y="3792100"/>
            <a:ext cx="396874" cy="317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223" name="Shape 223"/>
          <p:cNvCxnSpPr/>
          <p:nvPr/>
        </p:nvCxnSpPr>
        <p:spPr>
          <a:xfrm rot="10800000" flipH="1">
            <a:off x="3255830" y="7179825"/>
            <a:ext cx="15875" cy="64452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24" name="Shape 224"/>
          <p:cNvCxnSpPr/>
          <p:nvPr/>
        </p:nvCxnSpPr>
        <p:spPr>
          <a:xfrm rot="10800000">
            <a:off x="1479331" y="3839687"/>
            <a:ext cx="36599" cy="34338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25" name="Shape 225"/>
          <p:cNvCxnSpPr/>
          <p:nvPr/>
        </p:nvCxnSpPr>
        <p:spPr>
          <a:xfrm>
            <a:off x="1500056" y="7197287"/>
            <a:ext cx="1752600" cy="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26" name="Shape 226"/>
          <p:cNvCxnSpPr/>
          <p:nvPr/>
        </p:nvCxnSpPr>
        <p:spPr>
          <a:xfrm rot="10800000">
            <a:off x="11001376" y="4433886"/>
            <a:ext cx="2035175" cy="1101725"/>
          </a:xfrm>
          <a:prstGeom prst="straightConnector1">
            <a:avLst/>
          </a:prstGeom>
          <a:noFill/>
          <a:ln w="50800" cap="rnd" cmpd="sng">
            <a:solidFill>
              <a:srgbClr val="FF7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227" name="Shape 227"/>
          <p:cNvSpPr txBox="1"/>
          <p:nvPr/>
        </p:nvSpPr>
        <p:spPr>
          <a:xfrm>
            <a:off x="5110150" y="6965266"/>
            <a:ext cx="10618799" cy="1663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28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Loops (repeated steps) have iteration variables that </a:t>
            </a:r>
            <a:r>
              <a:rPr lang="en-US" sz="2800" u="none" strike="noStrike" cap="none" dirty="0">
                <a:solidFill>
                  <a:schemeClr val="bg1"/>
                </a:solidFill>
                <a:highlight>
                  <a:srgbClr val="FFFF00"/>
                </a:highlight>
                <a:latin typeface="Arial" charset="0"/>
                <a:ea typeface="Arial" charset="0"/>
                <a:cs typeface="Arial" charset="0"/>
                <a:sym typeface="Cabin"/>
              </a:rPr>
              <a:t>change each time </a:t>
            </a:r>
            <a:r>
              <a:rPr lang="en-US" sz="28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through a loop.  Often these iteration variables go through a sequence of numbers</a:t>
            </a: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.</a:t>
            </a:r>
          </a:p>
        </p:txBody>
      </p:sp>
      <p:sp>
        <p:nvSpPr>
          <p:cNvPr id="228" name="Shape 228"/>
          <p:cNvSpPr txBox="1"/>
          <p:nvPr/>
        </p:nvSpPr>
        <p:spPr>
          <a:xfrm>
            <a:off x="958719" y="3033275"/>
            <a:ext cx="723900" cy="6222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No</a:t>
            </a:r>
          </a:p>
        </p:txBody>
      </p:sp>
      <p:sp>
        <p:nvSpPr>
          <p:cNvPr id="229" name="Shape 229"/>
          <p:cNvSpPr txBox="1"/>
          <p:nvPr/>
        </p:nvSpPr>
        <p:spPr>
          <a:xfrm>
            <a:off x="1812794" y="7795775"/>
            <a:ext cx="2921000" cy="7492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print(Boom!!')</a:t>
            </a:r>
          </a:p>
        </p:txBody>
      </p:sp>
      <p:sp>
        <p:nvSpPr>
          <p:cNvPr id="230" name="Shape 230"/>
          <p:cNvSpPr txBox="1"/>
          <p:nvPr/>
        </p:nvSpPr>
        <p:spPr>
          <a:xfrm>
            <a:off x="5075105" y="3033275"/>
            <a:ext cx="917271" cy="622299"/>
          </a:xfrm>
          <a:prstGeom prst="rect">
            <a:avLst/>
          </a:prstGeom>
          <a:noFill/>
          <a:ln w="28575">
            <a:solidFill>
              <a:schemeClr val="tx2">
                <a:lumMod val="25000"/>
              </a:schemeClr>
            </a:solidFill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x="1812794" y="1852175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 = 5</a:t>
            </a:r>
          </a:p>
        </p:txBody>
      </p:sp>
      <p:sp>
        <p:nvSpPr>
          <p:cNvPr id="232" name="Shape 232"/>
          <p:cNvSpPr txBox="1"/>
          <p:nvPr/>
        </p:nvSpPr>
        <p:spPr>
          <a:xfrm>
            <a:off x="3997194" y="4430275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print(n)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13201651" y="2005012"/>
            <a:ext cx="1727099" cy="47879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Output: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u="none" strike="noStrike" cap="none" dirty="0">
              <a:solidFill>
                <a:schemeClr val="bg1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Boom</a:t>
            </a: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!!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0</a:t>
            </a:r>
          </a:p>
        </p:txBody>
      </p:sp>
      <p:sp>
        <p:nvSpPr>
          <p:cNvPr id="234" name="Shape 234"/>
          <p:cNvSpPr txBox="1"/>
          <p:nvPr/>
        </p:nvSpPr>
        <p:spPr>
          <a:xfrm>
            <a:off x="3984494" y="5649475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 = n -1</a:t>
            </a:r>
          </a:p>
        </p:txBody>
      </p:sp>
      <p:cxnSp>
        <p:nvCxnSpPr>
          <p:cNvPr id="235" name="Shape 235"/>
          <p:cNvCxnSpPr/>
          <p:nvPr/>
        </p:nvCxnSpPr>
        <p:spPr>
          <a:xfrm flipH="1">
            <a:off x="5435444" y="5264475"/>
            <a:ext cx="4799" cy="3000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pic>
        <p:nvPicPr>
          <p:cNvPr id="27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4EF0BCF9-A37D-4215-87FF-B1187C8428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53"/>
            <a:ext cx="3882880" cy="150461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52FCCC19-B474-4D7F-80DD-35AF308B53A1}"/>
              </a:ext>
            </a:extLst>
          </p:cNvPr>
          <p:cNvSpPr/>
          <p:nvPr/>
        </p:nvSpPr>
        <p:spPr>
          <a:xfrm>
            <a:off x="8577244" y="3152305"/>
            <a:ext cx="5113701" cy="281950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0" name="Shape 240"/>
          <p:cNvSpPr txBox="1">
            <a:spLocks noGrp="1"/>
          </p:cNvSpPr>
          <p:nvPr>
            <p:ph type="title" idx="4294967295"/>
          </p:nvPr>
        </p:nvSpPr>
        <p:spPr>
          <a:xfrm>
            <a:off x="7997825" y="817563"/>
            <a:ext cx="8258175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An Infinite Loop</a:t>
            </a:r>
          </a:p>
        </p:txBody>
      </p:sp>
      <p:sp>
        <p:nvSpPr>
          <p:cNvPr id="241" name="Shape 241"/>
          <p:cNvSpPr txBox="1"/>
          <p:nvPr/>
        </p:nvSpPr>
        <p:spPr>
          <a:xfrm>
            <a:off x="8853467" y="3181350"/>
            <a:ext cx="5019696" cy="2768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n = 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while n &gt; 0 :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(‘Time'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)</a:t>
            </a:r>
            <a:endParaRPr lang="en-US" sz="3000" i="0" u="none" strike="noStrike" cap="none" dirty="0">
              <a:solidFill>
                <a:schemeClr val="bg1"/>
              </a:solidFill>
              <a:latin typeface="Consolas" panose="020B0609020204030204" pitchFamily="49" charset="0"/>
              <a:ea typeface="Courier"/>
              <a:cs typeface="Courier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(‘ticking ')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(‘Stopped')</a:t>
            </a:r>
          </a:p>
        </p:txBody>
      </p:sp>
      <p:cxnSp>
        <p:nvCxnSpPr>
          <p:cNvPr id="242" name="Shape 242"/>
          <p:cNvCxnSpPr/>
          <p:nvPr/>
        </p:nvCxnSpPr>
        <p:spPr>
          <a:xfrm rot="10800000">
            <a:off x="2838449" y="2087567"/>
            <a:ext cx="14287" cy="566736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243" name="Shape 243"/>
          <p:cNvSpPr/>
          <p:nvPr/>
        </p:nvSpPr>
        <p:spPr>
          <a:xfrm>
            <a:off x="1422400" y="2647955"/>
            <a:ext cx="2870200" cy="1270000"/>
          </a:xfrm>
          <a:prstGeom prst="diamond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Cabin"/>
              <a:buNone/>
            </a:pPr>
            <a:r>
              <a:rPr lang="en-US" sz="3500" b="0" i="0" u="none" strike="noStrike" cap="none">
                <a:solidFill>
                  <a:schemeClr val="bg1"/>
                </a:solidFill>
                <a:latin typeface="Comic Sans MS"/>
                <a:ea typeface="Comic Sans MS"/>
                <a:cs typeface="Comic Sans MS"/>
                <a:sym typeface="Comic Sans MS"/>
              </a:rPr>
              <a:t>n &gt; 0 ?</a:t>
            </a:r>
          </a:p>
        </p:txBody>
      </p:sp>
      <p:cxnSp>
        <p:nvCxnSpPr>
          <p:cNvPr id="244" name="Shape 244"/>
          <p:cNvCxnSpPr/>
          <p:nvPr/>
        </p:nvCxnSpPr>
        <p:spPr>
          <a:xfrm rot="10800000" flipH="1">
            <a:off x="2836861" y="3917955"/>
            <a:ext cx="20636" cy="231774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245" name="Shape 245"/>
          <p:cNvCxnSpPr/>
          <p:nvPr/>
        </p:nvCxnSpPr>
        <p:spPr>
          <a:xfrm rot="10800000">
            <a:off x="4203675" y="3276479"/>
            <a:ext cx="819299" cy="78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46" name="Shape 246"/>
          <p:cNvCxnSpPr/>
          <p:nvPr/>
        </p:nvCxnSpPr>
        <p:spPr>
          <a:xfrm rot="10800000" flipH="1">
            <a:off x="5024437" y="3276605"/>
            <a:ext cx="15875" cy="64452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47" name="Shape 247"/>
          <p:cNvCxnSpPr>
            <a:stCxn id="248" idx="2"/>
          </p:cNvCxnSpPr>
          <p:nvPr/>
        </p:nvCxnSpPr>
        <p:spPr>
          <a:xfrm>
            <a:off x="5078405" y="5899154"/>
            <a:ext cx="0" cy="33655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49" name="Shape 249"/>
          <p:cNvCxnSpPr/>
          <p:nvPr/>
        </p:nvCxnSpPr>
        <p:spPr>
          <a:xfrm>
            <a:off x="2852736" y="6202367"/>
            <a:ext cx="2187574" cy="14287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50" name="Shape 250"/>
          <p:cNvCxnSpPr/>
          <p:nvPr/>
        </p:nvCxnSpPr>
        <p:spPr>
          <a:xfrm flipH="1">
            <a:off x="1066800" y="3292480"/>
            <a:ext cx="396874" cy="317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251" name="Shape 251"/>
          <p:cNvCxnSpPr/>
          <p:nvPr/>
        </p:nvCxnSpPr>
        <p:spPr>
          <a:xfrm rot="10800000" flipH="1">
            <a:off x="2840036" y="6680205"/>
            <a:ext cx="15875" cy="64452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52" name="Shape 252"/>
          <p:cNvCxnSpPr/>
          <p:nvPr/>
        </p:nvCxnSpPr>
        <p:spPr>
          <a:xfrm rot="10800000">
            <a:off x="1063537" y="3340067"/>
            <a:ext cx="36599" cy="34338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53" name="Shape 253"/>
          <p:cNvCxnSpPr/>
          <p:nvPr/>
        </p:nvCxnSpPr>
        <p:spPr>
          <a:xfrm>
            <a:off x="1084262" y="6697667"/>
            <a:ext cx="1752600" cy="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54" name="Shape 254"/>
          <p:cNvSpPr txBox="1"/>
          <p:nvPr/>
        </p:nvSpPr>
        <p:spPr>
          <a:xfrm>
            <a:off x="542925" y="2533655"/>
            <a:ext cx="723900" cy="6222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No</a:t>
            </a:r>
          </a:p>
        </p:txBody>
      </p:sp>
      <p:sp>
        <p:nvSpPr>
          <p:cNvPr id="255" name="Shape 255"/>
          <p:cNvSpPr txBox="1"/>
          <p:nvPr/>
        </p:nvSpPr>
        <p:spPr>
          <a:xfrm>
            <a:off x="1396999" y="7296155"/>
            <a:ext cx="3313503" cy="7492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print(‘Stopped!')</a:t>
            </a:r>
          </a:p>
        </p:txBody>
      </p:sp>
      <p:sp>
        <p:nvSpPr>
          <p:cNvPr id="256" name="Shape 256"/>
          <p:cNvSpPr txBox="1"/>
          <p:nvPr/>
        </p:nvSpPr>
        <p:spPr>
          <a:xfrm>
            <a:off x="4659312" y="2533655"/>
            <a:ext cx="1074736" cy="6222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1397000" y="1352555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 = 5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3405194" y="3930655"/>
            <a:ext cx="3365474" cy="747711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print(‘</a:t>
            </a:r>
            <a:r>
              <a:rPr lang="en-US" sz="35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Time</a:t>
            </a: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')</a:t>
            </a:r>
          </a:p>
        </p:txBody>
      </p:sp>
      <p:sp>
        <p:nvSpPr>
          <p:cNvPr id="248" name="Shape 248"/>
          <p:cNvSpPr txBox="1"/>
          <p:nvPr/>
        </p:nvSpPr>
        <p:spPr>
          <a:xfrm>
            <a:off x="3386141" y="5149855"/>
            <a:ext cx="3384527" cy="7492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print(‘Ticking'</a:t>
            </a:r>
            <a:r>
              <a:rPr lang="en-US" sz="35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)</a:t>
            </a:r>
          </a:p>
        </p:txBody>
      </p:sp>
      <p:sp>
        <p:nvSpPr>
          <p:cNvPr id="259" name="Shape 259"/>
          <p:cNvSpPr txBox="1"/>
          <p:nvPr/>
        </p:nvSpPr>
        <p:spPr>
          <a:xfrm>
            <a:off x="7844961" y="6352258"/>
            <a:ext cx="6791801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What is wrong with this loop?</a:t>
            </a:r>
          </a:p>
        </p:txBody>
      </p:sp>
      <p:cxnSp>
        <p:nvCxnSpPr>
          <p:cNvPr id="260" name="Shape 260"/>
          <p:cNvCxnSpPr>
            <a:stCxn id="258" idx="2"/>
            <a:endCxn id="248" idx="0"/>
          </p:cNvCxnSpPr>
          <p:nvPr/>
        </p:nvCxnSpPr>
        <p:spPr>
          <a:xfrm flipH="1">
            <a:off x="5078405" y="4678366"/>
            <a:ext cx="9526" cy="47148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pic>
        <p:nvPicPr>
          <p:cNvPr id="23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8F646C67-1F33-4599-B6B0-E8E5643067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24273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52FCCC19-B474-4D7F-80DD-35AF308B53A1}"/>
              </a:ext>
            </a:extLst>
          </p:cNvPr>
          <p:cNvSpPr/>
          <p:nvPr/>
        </p:nvSpPr>
        <p:spPr>
          <a:xfrm>
            <a:off x="8577244" y="3152305"/>
            <a:ext cx="5113701" cy="281950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0" name="Shape 240"/>
          <p:cNvSpPr txBox="1">
            <a:spLocks noGrp="1"/>
          </p:cNvSpPr>
          <p:nvPr>
            <p:ph type="title" idx="4294967295"/>
          </p:nvPr>
        </p:nvSpPr>
        <p:spPr>
          <a:xfrm>
            <a:off x="6575425" y="925518"/>
            <a:ext cx="8258175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Another Loop</a:t>
            </a:r>
          </a:p>
        </p:txBody>
      </p:sp>
      <p:sp>
        <p:nvSpPr>
          <p:cNvPr id="241" name="Shape 241"/>
          <p:cNvSpPr txBox="1"/>
          <p:nvPr/>
        </p:nvSpPr>
        <p:spPr>
          <a:xfrm>
            <a:off x="8853467" y="3181350"/>
            <a:ext cx="5019696" cy="2768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n = 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while n &gt; 0 :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(‘Time'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  <a:sym typeface="Cabin"/>
              </a:rPr>
              <a:t>)</a:t>
            </a:r>
            <a:endParaRPr lang="en-US" sz="3000" i="0" u="none" strike="noStrike" cap="none" dirty="0">
              <a:solidFill>
                <a:schemeClr val="bg1"/>
              </a:solidFill>
              <a:latin typeface="Consolas" panose="020B0609020204030204" pitchFamily="49" charset="0"/>
              <a:ea typeface="Courier"/>
              <a:cs typeface="Courier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(‘ticking ')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(‘Stopped')</a:t>
            </a:r>
          </a:p>
        </p:txBody>
      </p:sp>
      <p:cxnSp>
        <p:nvCxnSpPr>
          <p:cNvPr id="242" name="Shape 242"/>
          <p:cNvCxnSpPr/>
          <p:nvPr/>
        </p:nvCxnSpPr>
        <p:spPr>
          <a:xfrm rot="10800000">
            <a:off x="2838449" y="2087567"/>
            <a:ext cx="14287" cy="566736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243" name="Shape 243"/>
          <p:cNvSpPr/>
          <p:nvPr/>
        </p:nvSpPr>
        <p:spPr>
          <a:xfrm>
            <a:off x="1422400" y="2647955"/>
            <a:ext cx="2870200" cy="1270000"/>
          </a:xfrm>
          <a:prstGeom prst="diamond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Cabin"/>
              <a:buNone/>
            </a:pPr>
            <a:r>
              <a:rPr lang="en-US" sz="3500" b="0" i="0" u="none" strike="noStrike" cap="none">
                <a:solidFill>
                  <a:schemeClr val="bg1"/>
                </a:solidFill>
                <a:latin typeface="Comic Sans MS"/>
                <a:ea typeface="Comic Sans MS"/>
                <a:cs typeface="Comic Sans MS"/>
                <a:sym typeface="Comic Sans MS"/>
              </a:rPr>
              <a:t>n &gt; 0 ?</a:t>
            </a:r>
          </a:p>
        </p:txBody>
      </p:sp>
      <p:cxnSp>
        <p:nvCxnSpPr>
          <p:cNvPr id="244" name="Shape 244"/>
          <p:cNvCxnSpPr/>
          <p:nvPr/>
        </p:nvCxnSpPr>
        <p:spPr>
          <a:xfrm rot="10800000" flipH="1">
            <a:off x="2836861" y="3917955"/>
            <a:ext cx="20636" cy="231774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245" name="Shape 245"/>
          <p:cNvCxnSpPr/>
          <p:nvPr/>
        </p:nvCxnSpPr>
        <p:spPr>
          <a:xfrm rot="10800000">
            <a:off x="4203675" y="3276479"/>
            <a:ext cx="819299" cy="78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46" name="Shape 246"/>
          <p:cNvCxnSpPr/>
          <p:nvPr/>
        </p:nvCxnSpPr>
        <p:spPr>
          <a:xfrm rot="10800000" flipH="1">
            <a:off x="5024437" y="3276605"/>
            <a:ext cx="15875" cy="64452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47" name="Shape 247"/>
          <p:cNvCxnSpPr>
            <a:stCxn id="248" idx="2"/>
          </p:cNvCxnSpPr>
          <p:nvPr/>
        </p:nvCxnSpPr>
        <p:spPr>
          <a:xfrm>
            <a:off x="5078405" y="5899154"/>
            <a:ext cx="0" cy="33655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49" name="Shape 249"/>
          <p:cNvCxnSpPr/>
          <p:nvPr/>
        </p:nvCxnSpPr>
        <p:spPr>
          <a:xfrm>
            <a:off x="2852736" y="6202367"/>
            <a:ext cx="2187574" cy="14287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50" name="Shape 250"/>
          <p:cNvCxnSpPr/>
          <p:nvPr/>
        </p:nvCxnSpPr>
        <p:spPr>
          <a:xfrm flipH="1">
            <a:off x="1066800" y="3292480"/>
            <a:ext cx="396874" cy="317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251" name="Shape 251"/>
          <p:cNvCxnSpPr/>
          <p:nvPr/>
        </p:nvCxnSpPr>
        <p:spPr>
          <a:xfrm rot="10800000" flipH="1">
            <a:off x="2840036" y="6680205"/>
            <a:ext cx="15875" cy="644524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52" name="Shape 252"/>
          <p:cNvCxnSpPr/>
          <p:nvPr/>
        </p:nvCxnSpPr>
        <p:spPr>
          <a:xfrm rot="10800000">
            <a:off x="1063537" y="3340067"/>
            <a:ext cx="36599" cy="34338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253" name="Shape 253"/>
          <p:cNvCxnSpPr/>
          <p:nvPr/>
        </p:nvCxnSpPr>
        <p:spPr>
          <a:xfrm>
            <a:off x="1084262" y="6697667"/>
            <a:ext cx="1752600" cy="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54" name="Shape 254"/>
          <p:cNvSpPr txBox="1"/>
          <p:nvPr/>
        </p:nvSpPr>
        <p:spPr>
          <a:xfrm>
            <a:off x="542925" y="2533655"/>
            <a:ext cx="723900" cy="6222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No</a:t>
            </a:r>
          </a:p>
        </p:txBody>
      </p:sp>
      <p:sp>
        <p:nvSpPr>
          <p:cNvPr id="255" name="Shape 255"/>
          <p:cNvSpPr txBox="1"/>
          <p:nvPr/>
        </p:nvSpPr>
        <p:spPr>
          <a:xfrm>
            <a:off x="1396999" y="7296155"/>
            <a:ext cx="3313503" cy="7492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print(‘Stopped!')</a:t>
            </a:r>
          </a:p>
        </p:txBody>
      </p:sp>
      <p:sp>
        <p:nvSpPr>
          <p:cNvPr id="256" name="Shape 256"/>
          <p:cNvSpPr txBox="1"/>
          <p:nvPr/>
        </p:nvSpPr>
        <p:spPr>
          <a:xfrm>
            <a:off x="4659312" y="2533655"/>
            <a:ext cx="1074736" cy="6222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1397000" y="1352555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 = 5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3405194" y="3930655"/>
            <a:ext cx="3365474" cy="747711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print(‘</a:t>
            </a:r>
            <a:r>
              <a:rPr lang="en-US" sz="35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Time</a:t>
            </a: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')</a:t>
            </a:r>
          </a:p>
        </p:txBody>
      </p:sp>
      <p:sp>
        <p:nvSpPr>
          <p:cNvPr id="248" name="Shape 248"/>
          <p:cNvSpPr txBox="1"/>
          <p:nvPr/>
        </p:nvSpPr>
        <p:spPr>
          <a:xfrm>
            <a:off x="3386141" y="5149855"/>
            <a:ext cx="3384527" cy="7492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print(‘Ticking'</a:t>
            </a:r>
            <a:r>
              <a:rPr lang="en-US" sz="35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)</a:t>
            </a:r>
          </a:p>
        </p:txBody>
      </p:sp>
      <p:sp>
        <p:nvSpPr>
          <p:cNvPr id="259" name="Shape 259"/>
          <p:cNvSpPr txBox="1"/>
          <p:nvPr/>
        </p:nvSpPr>
        <p:spPr>
          <a:xfrm>
            <a:off x="7844961" y="6352258"/>
            <a:ext cx="6791801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What is wrong with this loop?</a:t>
            </a:r>
          </a:p>
        </p:txBody>
      </p:sp>
      <p:cxnSp>
        <p:nvCxnSpPr>
          <p:cNvPr id="260" name="Shape 260"/>
          <p:cNvCxnSpPr>
            <a:stCxn id="258" idx="2"/>
            <a:endCxn id="248" idx="0"/>
          </p:cNvCxnSpPr>
          <p:nvPr/>
        </p:nvCxnSpPr>
        <p:spPr>
          <a:xfrm flipH="1">
            <a:off x="5078405" y="4678366"/>
            <a:ext cx="9526" cy="47148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pic>
        <p:nvPicPr>
          <p:cNvPr id="23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8F646C67-1F33-4599-B6B0-E8E5643067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E516D6F9-F6CF-4EFA-A9F6-EFB8C37DAF27}"/>
              </a:ext>
            </a:extLst>
          </p:cNvPr>
          <p:cNvSpPr/>
          <p:nvPr/>
        </p:nvSpPr>
        <p:spPr>
          <a:xfrm>
            <a:off x="3463543" y="5385886"/>
            <a:ext cx="5113701" cy="281950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2" name="Shape 292"/>
          <p:cNvSpPr txBox="1">
            <a:spLocks noGrp="1"/>
          </p:cNvSpPr>
          <p:nvPr>
            <p:ph type="title" idx="4294967295"/>
          </p:nvPr>
        </p:nvSpPr>
        <p:spPr>
          <a:xfrm>
            <a:off x="1162050" y="8175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lvl="0" indent="0" algn="ctr">
              <a:buClr>
                <a:schemeClr val="lt1"/>
              </a:buClr>
              <a:buSzPct val="25000"/>
            </a:pP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Breaking Out of a Loop</a:t>
            </a:r>
          </a:p>
        </p:txBody>
      </p:sp>
      <p:sp>
        <p:nvSpPr>
          <p:cNvPr id="293" name="Shape 293"/>
          <p:cNvSpPr txBox="1">
            <a:spLocks noGrp="1"/>
          </p:cNvSpPr>
          <p:nvPr>
            <p:ph type="body" idx="4294967295"/>
          </p:nvPr>
        </p:nvSpPr>
        <p:spPr>
          <a:xfrm>
            <a:off x="1162050" y="2429125"/>
            <a:ext cx="13931900" cy="2700338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7493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71000"/>
              <a:buFont typeface="Cabin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charset="0"/>
                <a:cs typeface="Arial" charset="0"/>
                <a:sym typeface="Cabin"/>
              </a:rPr>
              <a:t>The break statement ends the current loop and jumps to the statement immediately following the loop</a:t>
            </a:r>
          </a:p>
          <a:p>
            <a:pPr marL="749300" marR="0" lvl="0" indent="-533400" algn="l" rtl="0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SzPct val="171000"/>
              <a:buFont typeface="Cabin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charset="0"/>
                <a:cs typeface="Arial" charset="0"/>
                <a:sym typeface="Cabin"/>
              </a:rPr>
              <a:t>It is like a loop test that can happen anywhere in the body of the loop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x="10817225" y="5202237"/>
            <a:ext cx="2435099" cy="295592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</a:t>
            </a:r>
            <a:r>
              <a:rPr lang="en-US" sz="32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hello there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hello there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finished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finished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done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Done!</a:t>
            </a:r>
          </a:p>
        </p:txBody>
      </p:sp>
      <p:sp>
        <p:nvSpPr>
          <p:cNvPr id="295" name="Shape 295"/>
          <p:cNvSpPr txBox="1"/>
          <p:nvPr/>
        </p:nvSpPr>
        <p:spPr>
          <a:xfrm>
            <a:off x="3774650" y="5304525"/>
            <a:ext cx="6430500" cy="29822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while True: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line = input('&gt; ')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if line == 'done'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    break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line)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'Done!')</a:t>
            </a:r>
          </a:p>
        </p:txBody>
      </p:sp>
      <p:pic>
        <p:nvPicPr>
          <p:cNvPr id="7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73243E26-1DBF-4877-B06C-6157F509E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DC3C1BA3-E743-4E06-91C2-4C5BA80FD1FF}"/>
              </a:ext>
            </a:extLst>
          </p:cNvPr>
          <p:cNvSpPr/>
          <p:nvPr/>
        </p:nvSpPr>
        <p:spPr>
          <a:xfrm>
            <a:off x="3003676" y="5367338"/>
            <a:ext cx="6666417" cy="281950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0" name="Shape 300"/>
          <p:cNvSpPr txBox="1">
            <a:spLocks noGrp="1"/>
          </p:cNvSpPr>
          <p:nvPr>
            <p:ph type="title" idx="4294967295"/>
          </p:nvPr>
        </p:nvSpPr>
        <p:spPr>
          <a:xfrm>
            <a:off x="1162050" y="8175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Breaking Out of a Loop</a:t>
            </a:r>
          </a:p>
        </p:txBody>
      </p:sp>
      <p:sp>
        <p:nvSpPr>
          <p:cNvPr id="301" name="Shape 301"/>
          <p:cNvSpPr txBox="1">
            <a:spLocks noGrp="1"/>
          </p:cNvSpPr>
          <p:nvPr>
            <p:ph type="body" idx="4294967295"/>
          </p:nvPr>
        </p:nvSpPr>
        <p:spPr>
          <a:xfrm>
            <a:off x="1162050" y="2603500"/>
            <a:ext cx="13931900" cy="2700338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7493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71000"/>
              <a:buFont typeface="Cabin"/>
              <a:buChar char="•"/>
            </a:pPr>
            <a:r>
              <a:rPr lang="en-US" sz="28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The break statement ends the current loop and jumps to the statement immediately following the loop</a:t>
            </a:r>
          </a:p>
          <a:p>
            <a:pPr marL="749300" marR="0" lvl="0" indent="-533400" algn="l" rtl="0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Clr>
                <a:schemeClr val="lt1"/>
              </a:buClr>
              <a:buSzPct val="171000"/>
              <a:buFont typeface="Cabin"/>
              <a:buChar char="•"/>
            </a:pPr>
            <a:r>
              <a:rPr lang="en-US" sz="28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It is like a loop test that can happen anywhere in the body of the loop</a:t>
            </a:r>
          </a:p>
        </p:txBody>
      </p:sp>
      <p:sp>
        <p:nvSpPr>
          <p:cNvPr id="303" name="Shape 303"/>
          <p:cNvSpPr txBox="1"/>
          <p:nvPr/>
        </p:nvSpPr>
        <p:spPr>
          <a:xfrm>
            <a:off x="10817225" y="5202237"/>
            <a:ext cx="2435099" cy="3324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hello there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hello there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finished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</a:t>
            </a:r>
            <a:r>
              <a:rPr lang="en-US" sz="32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inished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done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Done!</a:t>
            </a:r>
          </a:p>
        </p:txBody>
      </p:sp>
      <p:cxnSp>
        <p:nvCxnSpPr>
          <p:cNvPr id="304" name="Shape 304"/>
          <p:cNvCxnSpPr/>
          <p:nvPr/>
        </p:nvCxnSpPr>
        <p:spPr>
          <a:xfrm flipH="1" flipV="1">
            <a:off x="3082749" y="7565976"/>
            <a:ext cx="574851" cy="349299"/>
          </a:xfrm>
          <a:prstGeom prst="straightConnector1">
            <a:avLst/>
          </a:prstGeom>
          <a:noFill/>
          <a:ln w="508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05" name="Shape 305"/>
          <p:cNvCxnSpPr/>
          <p:nvPr/>
        </p:nvCxnSpPr>
        <p:spPr>
          <a:xfrm flipV="1">
            <a:off x="3025775" y="7015163"/>
            <a:ext cx="2332038" cy="533398"/>
          </a:xfrm>
          <a:prstGeom prst="straightConnector1">
            <a:avLst/>
          </a:prstGeom>
          <a:noFill/>
          <a:ln w="508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8" name="Shape 295"/>
          <p:cNvSpPr txBox="1"/>
          <p:nvPr/>
        </p:nvSpPr>
        <p:spPr>
          <a:xfrm>
            <a:off x="3774650" y="5304525"/>
            <a:ext cx="6430500" cy="29822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>
              <a:buClr>
                <a:srgbClr val="FFFF00"/>
              </a:buClr>
              <a:buSzPct val="25000"/>
            </a:pP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sym typeface="Courier New"/>
              </a:rPr>
              <a:t>while True:</a:t>
            </a:r>
          </a:p>
          <a:p>
            <a:pPr>
              <a:buClr>
                <a:schemeClr val="lt1"/>
              </a:buClr>
              <a:buSzPct val="25000"/>
            </a:pP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sym typeface="Courier New"/>
              </a:rPr>
              <a:t>    line = input('&gt; ')</a:t>
            </a:r>
          </a:p>
          <a:p>
            <a:pPr>
              <a:buClr>
                <a:schemeClr val="lt1"/>
              </a:buClr>
              <a:buSzPct val="25000"/>
            </a:pP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sym typeface="Courier New"/>
              </a:rPr>
              <a:t>    if line == 'done' :</a:t>
            </a:r>
          </a:p>
          <a:p>
            <a:pPr>
              <a:buClr>
                <a:schemeClr val="lt1"/>
              </a:buClr>
              <a:buSzPct val="25000"/>
            </a:pP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sym typeface="Courier New"/>
              </a:rPr>
              <a:t>        break</a:t>
            </a:r>
          </a:p>
          <a:p>
            <a:pPr>
              <a:buClr>
                <a:schemeClr val="lt1"/>
              </a:buClr>
              <a:buSzPct val="25000"/>
            </a:pP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sym typeface="Courier New"/>
              </a:rPr>
              <a:t>(line)</a:t>
            </a:r>
          </a:p>
          <a:p>
            <a:pPr>
              <a:buClr>
                <a:srgbClr val="FFFF00"/>
              </a:buClr>
              <a:buSzPct val="25000"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sym typeface="Courier New"/>
              </a:rPr>
              <a:t>('Done!')</a:t>
            </a:r>
          </a:p>
        </p:txBody>
      </p:sp>
      <p:pic>
        <p:nvPicPr>
          <p:cNvPr id="10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44C4346C-EED8-43E3-AB1F-00937C976B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9384"/>
            <a:ext cx="3882880" cy="150461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CC0F7A-9DB4-4D5D-93EE-1B55D23BF393}"/>
              </a:ext>
            </a:extLst>
          </p:cNvPr>
          <p:cNvSpPr txBox="1"/>
          <p:nvPr/>
        </p:nvSpPr>
        <p:spPr>
          <a:xfrm>
            <a:off x="3449797" y="2517901"/>
            <a:ext cx="9097444" cy="5088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333" dirty="0"/>
              <a:t>Information about commits</a:t>
            </a:r>
          </a:p>
          <a:p>
            <a:r>
              <a:rPr lang="en-US" sz="5333" dirty="0"/>
              <a:t> </a:t>
            </a:r>
          </a:p>
          <a:p>
            <a:r>
              <a:rPr lang="en-US" sz="2667" dirty="0"/>
              <a:t> - Change the name of your files to avoid overwrite them</a:t>
            </a:r>
          </a:p>
          <a:p>
            <a:r>
              <a:rPr lang="en-US" sz="2667" dirty="0"/>
              <a:t> - Try to be organize with your code (use comment symbols # to split exercises areas)</a:t>
            </a:r>
          </a:p>
          <a:p>
            <a:r>
              <a:rPr lang="en-US" sz="2667" dirty="0"/>
              <a:t> - Highlight the number of the exercise referred in the piece of code </a:t>
            </a:r>
          </a:p>
          <a:p>
            <a:r>
              <a:rPr lang="en-US" sz="2667" dirty="0"/>
              <a:t> - Put your names in the beginning of the files</a:t>
            </a:r>
          </a:p>
          <a:p>
            <a:r>
              <a:rPr lang="en-US" sz="2667" dirty="0"/>
              <a:t> - Write messages  about related to the changes applied in the code in the commit messages</a:t>
            </a:r>
            <a:endParaRPr lang="pt-PT" sz="2667" dirty="0"/>
          </a:p>
        </p:txBody>
      </p:sp>
    </p:spTree>
    <p:extLst>
      <p:ext uri="{BB962C8B-B14F-4D97-AF65-F5344CB8AC3E}">
        <p14:creationId xmlns:p14="http://schemas.microsoft.com/office/powerpoint/2010/main" val="368575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3223FE10-61F4-4601-854D-60EB303A37E1}"/>
              </a:ext>
            </a:extLst>
          </p:cNvPr>
          <p:cNvSpPr/>
          <p:nvPr/>
        </p:nvSpPr>
        <p:spPr>
          <a:xfrm>
            <a:off x="1028801" y="1495996"/>
            <a:ext cx="6039612" cy="281950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0" name="Shape 310"/>
          <p:cNvCxnSpPr/>
          <p:nvPr/>
        </p:nvCxnSpPr>
        <p:spPr>
          <a:xfrm rot="10800000">
            <a:off x="11017136" y="557249"/>
            <a:ext cx="14400" cy="5666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311" name="Shape 311"/>
          <p:cNvSpPr/>
          <p:nvPr/>
        </p:nvSpPr>
        <p:spPr>
          <a:xfrm>
            <a:off x="9601200" y="1117600"/>
            <a:ext cx="2870100" cy="1269899"/>
          </a:xfrm>
          <a:prstGeom prst="diamond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True ?</a:t>
            </a:r>
          </a:p>
        </p:txBody>
      </p:sp>
      <p:cxnSp>
        <p:nvCxnSpPr>
          <p:cNvPr id="312" name="Shape 312"/>
          <p:cNvCxnSpPr/>
          <p:nvPr/>
        </p:nvCxnSpPr>
        <p:spPr>
          <a:xfrm rot="10800000" flipH="1">
            <a:off x="10985100" y="2425800"/>
            <a:ext cx="51300" cy="39545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313" name="Shape 313"/>
          <p:cNvCxnSpPr/>
          <p:nvPr/>
        </p:nvCxnSpPr>
        <p:spPr>
          <a:xfrm rot="10800000">
            <a:off x="12382475" y="1746225"/>
            <a:ext cx="777899" cy="158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14" name="Shape 314"/>
          <p:cNvCxnSpPr>
            <a:stCxn id="315" idx="0"/>
            <a:endCxn id="316" idx="2"/>
          </p:cNvCxnSpPr>
          <p:nvPr/>
        </p:nvCxnSpPr>
        <p:spPr>
          <a:xfrm rot="10800000" flipH="1">
            <a:off x="13169949" y="3149800"/>
            <a:ext cx="50700" cy="20445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17" name="Shape 317"/>
          <p:cNvCxnSpPr/>
          <p:nvPr/>
        </p:nvCxnSpPr>
        <p:spPr>
          <a:xfrm>
            <a:off x="10973000" y="6380400"/>
            <a:ext cx="2223899" cy="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18" name="Shape 318"/>
          <p:cNvCxnSpPr/>
          <p:nvPr/>
        </p:nvCxnSpPr>
        <p:spPr>
          <a:xfrm flipH="1">
            <a:off x="9245574" y="1762125"/>
            <a:ext cx="396900" cy="32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319" name="Shape 319"/>
          <p:cNvCxnSpPr/>
          <p:nvPr/>
        </p:nvCxnSpPr>
        <p:spPr>
          <a:xfrm rot="10800000" flipH="1">
            <a:off x="10942636" y="6889874"/>
            <a:ext cx="15899" cy="644400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20" name="Shape 320"/>
          <p:cNvCxnSpPr/>
          <p:nvPr/>
        </p:nvCxnSpPr>
        <p:spPr>
          <a:xfrm rot="10800000" flipH="1">
            <a:off x="9202736" y="1752611"/>
            <a:ext cx="58800" cy="51545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21" name="Shape 321"/>
          <p:cNvCxnSpPr/>
          <p:nvPr/>
        </p:nvCxnSpPr>
        <p:spPr>
          <a:xfrm>
            <a:off x="9216150" y="6870200"/>
            <a:ext cx="1723200" cy="368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22" name="Shape 322"/>
          <p:cNvSpPr txBox="1"/>
          <p:nvPr/>
        </p:nvSpPr>
        <p:spPr>
          <a:xfrm>
            <a:off x="8721725" y="1003300"/>
            <a:ext cx="723900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No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9499600" y="7505700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print('Done')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2838111" y="1003300"/>
            <a:ext cx="1049125" cy="622199"/>
          </a:xfrm>
          <a:prstGeom prst="rect">
            <a:avLst/>
          </a:prstGeom>
          <a:noFill/>
          <a:ln w="28575">
            <a:solidFill>
              <a:schemeClr val="tx2">
                <a:lumMod val="25000"/>
              </a:schemeClr>
            </a:solidFill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1760200" y="2400300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....</a:t>
            </a:r>
          </a:p>
        </p:txBody>
      </p:sp>
      <p:sp>
        <p:nvSpPr>
          <p:cNvPr id="315" name="Shape 315"/>
          <p:cNvSpPr txBox="1"/>
          <p:nvPr/>
        </p:nvSpPr>
        <p:spPr>
          <a:xfrm>
            <a:off x="11709400" y="5194300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...</a:t>
            </a:r>
          </a:p>
        </p:txBody>
      </p:sp>
      <p:cxnSp>
        <p:nvCxnSpPr>
          <p:cNvPr id="325" name="Shape 325"/>
          <p:cNvCxnSpPr/>
          <p:nvPr/>
        </p:nvCxnSpPr>
        <p:spPr>
          <a:xfrm rot="10800000">
            <a:off x="14816037" y="4679911"/>
            <a:ext cx="1016099" cy="1490699"/>
          </a:xfrm>
          <a:prstGeom prst="straightConnector1">
            <a:avLst/>
          </a:prstGeom>
          <a:noFill/>
          <a:ln w="5715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26" name="Shape 326"/>
          <p:cNvCxnSpPr/>
          <p:nvPr/>
        </p:nvCxnSpPr>
        <p:spPr>
          <a:xfrm rot="10800000" flipH="1">
            <a:off x="11952286" y="6145311"/>
            <a:ext cx="3849600" cy="1346100"/>
          </a:xfrm>
          <a:prstGeom prst="straightConnector1">
            <a:avLst/>
          </a:prstGeom>
          <a:noFill/>
          <a:ln w="5715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327" name="Shape 327"/>
          <p:cNvSpPr txBox="1"/>
          <p:nvPr/>
        </p:nvSpPr>
        <p:spPr>
          <a:xfrm>
            <a:off x="1752600" y="1195375"/>
            <a:ext cx="6558000" cy="3324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while True: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line = input('&gt; ')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if line == 'done' 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   break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line)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'Done!')</a:t>
            </a:r>
          </a:p>
        </p:txBody>
      </p:sp>
      <p:cxnSp>
        <p:nvCxnSpPr>
          <p:cNvPr id="328" name="Shape 328"/>
          <p:cNvCxnSpPr/>
          <p:nvPr/>
        </p:nvCxnSpPr>
        <p:spPr>
          <a:xfrm rot="10800000">
            <a:off x="1318899" y="3504149"/>
            <a:ext cx="348900" cy="544500"/>
          </a:xfrm>
          <a:prstGeom prst="straightConnector1">
            <a:avLst/>
          </a:prstGeom>
          <a:noFill/>
          <a:ln w="508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29" name="Shape 329"/>
          <p:cNvCxnSpPr/>
          <p:nvPr/>
        </p:nvCxnSpPr>
        <p:spPr>
          <a:xfrm rot="10800000" flipH="1">
            <a:off x="1265939" y="3116201"/>
            <a:ext cx="1787100" cy="377099"/>
          </a:xfrm>
          <a:prstGeom prst="straightConnector1">
            <a:avLst/>
          </a:prstGeom>
          <a:noFill/>
          <a:ln w="508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30" name="Shape 330"/>
          <p:cNvCxnSpPr/>
          <p:nvPr/>
        </p:nvCxnSpPr>
        <p:spPr>
          <a:xfrm rot="10800000">
            <a:off x="13209400" y="3186225"/>
            <a:ext cx="1026899" cy="6197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33" name="Shape 333"/>
          <p:cNvSpPr txBox="1"/>
          <p:nvPr/>
        </p:nvSpPr>
        <p:spPr>
          <a:xfrm>
            <a:off x="13665200" y="3873500"/>
            <a:ext cx="2184300" cy="749399"/>
          </a:xfrm>
          <a:prstGeom prst="rect">
            <a:avLst/>
          </a:prstGeom>
          <a:noFill/>
          <a:ln w="28575" cap="flat" cmpd="sng">
            <a:solidFill>
              <a:schemeClr val="tx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break</a:t>
            </a:r>
          </a:p>
        </p:txBody>
      </p:sp>
      <p:cxnSp>
        <p:nvCxnSpPr>
          <p:cNvPr id="334" name="Shape 334"/>
          <p:cNvCxnSpPr/>
          <p:nvPr/>
        </p:nvCxnSpPr>
        <p:spPr>
          <a:xfrm rot="10800000">
            <a:off x="13213562" y="5921398"/>
            <a:ext cx="14400" cy="5666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35" name="Shape 335"/>
          <p:cNvCxnSpPr/>
          <p:nvPr/>
        </p:nvCxnSpPr>
        <p:spPr>
          <a:xfrm rot="10800000">
            <a:off x="13128537" y="1805749"/>
            <a:ext cx="14400" cy="566699"/>
          </a:xfrm>
          <a:prstGeom prst="straightConnector1">
            <a:avLst/>
          </a:prstGeom>
          <a:noFill/>
          <a:ln w="28575" cap="rnd" cmpd="sng">
            <a:solidFill>
              <a:schemeClr val="tx2">
                <a:lumMod val="2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pic>
        <p:nvPicPr>
          <p:cNvPr id="29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05EA8D8B-EBDC-4EA3-B1C9-7BB4E226C1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00" y="7621957"/>
            <a:ext cx="3882880" cy="150461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9E560697-26D3-4F7E-BEFD-133EB24E9EA3}"/>
              </a:ext>
            </a:extLst>
          </p:cNvPr>
          <p:cNvSpPr/>
          <p:nvPr/>
        </p:nvSpPr>
        <p:spPr>
          <a:xfrm>
            <a:off x="3930087" y="4390974"/>
            <a:ext cx="5414329" cy="418777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3" name="Shape 343"/>
          <p:cNvSpPr txBox="1">
            <a:spLocks noGrp="1"/>
          </p:cNvSpPr>
          <p:nvPr>
            <p:ph type="title" idx="4294967295"/>
          </p:nvPr>
        </p:nvSpPr>
        <p:spPr>
          <a:xfrm>
            <a:off x="1162050" y="817563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Finishing an Iteration with continue</a:t>
            </a:r>
          </a:p>
        </p:txBody>
      </p:sp>
      <p:sp>
        <p:nvSpPr>
          <p:cNvPr id="340" name="Shape 340"/>
          <p:cNvSpPr txBox="1">
            <a:spLocks noGrp="1"/>
          </p:cNvSpPr>
          <p:nvPr>
            <p:ph type="body" idx="4294967295"/>
          </p:nvPr>
        </p:nvSpPr>
        <p:spPr>
          <a:xfrm>
            <a:off x="1162050" y="2667000"/>
            <a:ext cx="13931900" cy="165417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The continue statement ends the current iteration and jumps to the top of the loop and starts the next iteration</a:t>
            </a:r>
          </a:p>
        </p:txBody>
      </p:sp>
      <p:sp>
        <p:nvSpPr>
          <p:cNvPr id="341" name="Shape 341"/>
          <p:cNvSpPr txBox="1"/>
          <p:nvPr/>
        </p:nvSpPr>
        <p:spPr>
          <a:xfrm>
            <a:off x="4260850" y="4146550"/>
            <a:ext cx="6032399" cy="443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while True: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line = input('&gt; ')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if line[0] == '#'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    continue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if line == 'done' 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    break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line)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'Done!')</a:t>
            </a:r>
          </a:p>
        </p:txBody>
      </p:sp>
      <p:sp>
        <p:nvSpPr>
          <p:cNvPr id="342" name="Shape 342"/>
          <p:cNvSpPr txBox="1"/>
          <p:nvPr/>
        </p:nvSpPr>
        <p:spPr>
          <a:xfrm>
            <a:off x="11801475" y="4494212"/>
            <a:ext cx="3576599" cy="38765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hello there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hello there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# don't print this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print this!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 this!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done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Done!</a:t>
            </a:r>
          </a:p>
        </p:txBody>
      </p:sp>
      <p:pic>
        <p:nvPicPr>
          <p:cNvPr id="7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1B8CCC3D-4C22-4508-BBCF-3C5CDF5BB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39384"/>
            <a:ext cx="3882880" cy="150461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B7F7D49-95A8-427D-9C0E-62E1C16B6D04}"/>
              </a:ext>
            </a:extLst>
          </p:cNvPr>
          <p:cNvSpPr/>
          <p:nvPr/>
        </p:nvSpPr>
        <p:spPr>
          <a:xfrm>
            <a:off x="2591282" y="4332287"/>
            <a:ext cx="5414329" cy="418777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8" name="Shape 348"/>
          <p:cNvSpPr txBox="1">
            <a:spLocks noGrp="1"/>
          </p:cNvSpPr>
          <p:nvPr>
            <p:ph type="title" idx="4294967295"/>
          </p:nvPr>
        </p:nvSpPr>
        <p:spPr>
          <a:xfrm>
            <a:off x="1039661" y="749671"/>
            <a:ext cx="13931900" cy="1722437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5000" dirty="0">
                <a:solidFill>
                  <a:schemeClr val="accent2">
                    <a:lumMod val="50000"/>
                  </a:schemeClr>
                </a:solidFill>
                <a:latin typeface="Arial" charset="0"/>
                <a:cs typeface="Arial" charset="0"/>
                <a:sym typeface="Cabin"/>
              </a:rPr>
              <a:t>Finishing an Iteration with continue</a:t>
            </a:r>
          </a:p>
        </p:txBody>
      </p:sp>
      <p:sp>
        <p:nvSpPr>
          <p:cNvPr id="349" name="Shape 349"/>
          <p:cNvSpPr txBox="1">
            <a:spLocks noGrp="1"/>
          </p:cNvSpPr>
          <p:nvPr>
            <p:ph type="body" idx="4294967295"/>
          </p:nvPr>
        </p:nvSpPr>
        <p:spPr>
          <a:xfrm>
            <a:off x="1478071" y="2563812"/>
            <a:ext cx="13931900" cy="176847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The continue statement ends the current iteration and jumps to the top of the loop and starts the next iteration</a:t>
            </a:r>
          </a:p>
        </p:txBody>
      </p:sp>
      <p:sp>
        <p:nvSpPr>
          <p:cNvPr id="350" name="Shape 350"/>
          <p:cNvSpPr txBox="1"/>
          <p:nvPr/>
        </p:nvSpPr>
        <p:spPr>
          <a:xfrm>
            <a:off x="3098800" y="4146550"/>
            <a:ext cx="6499500" cy="443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while True: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line = input('&gt; ')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if line[0] == '#' 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    continue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if line == 'done'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    break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line)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'Done!')</a:t>
            </a:r>
          </a:p>
        </p:txBody>
      </p:sp>
      <p:sp>
        <p:nvSpPr>
          <p:cNvPr id="351" name="Shape 351"/>
          <p:cNvSpPr txBox="1"/>
          <p:nvPr/>
        </p:nvSpPr>
        <p:spPr>
          <a:xfrm>
            <a:off x="11172825" y="4494212"/>
            <a:ext cx="3576637" cy="387667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hello there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hello there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# don't print this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print this!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 this!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&gt; done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2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Done!</a:t>
            </a:r>
          </a:p>
        </p:txBody>
      </p:sp>
      <p:cxnSp>
        <p:nvCxnSpPr>
          <p:cNvPr id="352" name="Shape 352"/>
          <p:cNvCxnSpPr/>
          <p:nvPr/>
        </p:nvCxnSpPr>
        <p:spPr>
          <a:xfrm flipH="1">
            <a:off x="2930400" y="4975800"/>
            <a:ext cx="150899" cy="719999"/>
          </a:xfrm>
          <a:prstGeom prst="straightConnector1">
            <a:avLst/>
          </a:prstGeom>
          <a:noFill/>
          <a:ln w="508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53" name="Shape 353"/>
          <p:cNvCxnSpPr/>
          <p:nvPr/>
        </p:nvCxnSpPr>
        <p:spPr>
          <a:xfrm>
            <a:off x="2874961" y="5695950"/>
            <a:ext cx="1907099" cy="440399"/>
          </a:xfrm>
          <a:prstGeom prst="straightConnector1">
            <a:avLst/>
          </a:prstGeom>
          <a:noFill/>
          <a:ln w="508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>
            <a:extLst>
              <a:ext uri="{FF2B5EF4-FFF2-40B4-BE49-F238E27FC236}">
                <a16:creationId xmlns:a16="http://schemas.microsoft.com/office/drawing/2014/main" id="{15ECC3D0-5845-42F5-8259-E48CB298DFFE}"/>
              </a:ext>
            </a:extLst>
          </p:cNvPr>
          <p:cNvSpPr/>
          <p:nvPr/>
        </p:nvSpPr>
        <p:spPr>
          <a:xfrm>
            <a:off x="1551074" y="2414635"/>
            <a:ext cx="6246925" cy="418777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58" name="Shape 358"/>
          <p:cNvCxnSpPr/>
          <p:nvPr/>
        </p:nvCxnSpPr>
        <p:spPr>
          <a:xfrm rot="10800000">
            <a:off x="10991736" y="938249"/>
            <a:ext cx="14400" cy="566699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359" name="Shape 359"/>
          <p:cNvSpPr/>
          <p:nvPr/>
        </p:nvSpPr>
        <p:spPr>
          <a:xfrm>
            <a:off x="9575800" y="1498600"/>
            <a:ext cx="2870100" cy="1269899"/>
          </a:xfrm>
          <a:prstGeom prst="diamond">
            <a:avLst/>
          </a:prstGeom>
          <a:noFill/>
          <a:ln w="28575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True ?</a:t>
            </a:r>
          </a:p>
        </p:txBody>
      </p:sp>
      <p:cxnSp>
        <p:nvCxnSpPr>
          <p:cNvPr id="360" name="Shape 360"/>
          <p:cNvCxnSpPr/>
          <p:nvPr/>
        </p:nvCxnSpPr>
        <p:spPr>
          <a:xfrm flipH="1" flipV="1">
            <a:off x="10995701" y="2681851"/>
            <a:ext cx="34625" cy="3920559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361" name="Shape 361"/>
          <p:cNvCxnSpPr/>
          <p:nvPr/>
        </p:nvCxnSpPr>
        <p:spPr>
          <a:xfrm rot="10800000">
            <a:off x="12433374" y="2127325"/>
            <a:ext cx="678900" cy="10799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62" name="Shape 362"/>
          <p:cNvCxnSpPr/>
          <p:nvPr/>
        </p:nvCxnSpPr>
        <p:spPr>
          <a:xfrm>
            <a:off x="10991725" y="6602410"/>
            <a:ext cx="2178300" cy="3299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63" name="Shape 363"/>
          <p:cNvCxnSpPr/>
          <p:nvPr/>
        </p:nvCxnSpPr>
        <p:spPr>
          <a:xfrm flipH="1">
            <a:off x="9220174" y="2143125"/>
            <a:ext cx="396900" cy="3299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none" w="med" len="med"/>
            <a:tailEnd type="stealth" w="med" len="med"/>
          </a:ln>
        </p:spPr>
      </p:cxnSp>
      <p:cxnSp>
        <p:nvCxnSpPr>
          <p:cNvPr id="364" name="Shape 364"/>
          <p:cNvCxnSpPr/>
          <p:nvPr/>
        </p:nvCxnSpPr>
        <p:spPr>
          <a:xfrm rot="10800000" flipH="1">
            <a:off x="10917236" y="7027978"/>
            <a:ext cx="15899" cy="644400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65" name="Shape 365"/>
          <p:cNvCxnSpPr/>
          <p:nvPr/>
        </p:nvCxnSpPr>
        <p:spPr>
          <a:xfrm flipV="1">
            <a:off x="9245749" y="2133612"/>
            <a:ext cx="33237" cy="4911703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66" name="Shape 366"/>
          <p:cNvCxnSpPr/>
          <p:nvPr/>
        </p:nvCxnSpPr>
        <p:spPr>
          <a:xfrm>
            <a:off x="9161461" y="7045315"/>
            <a:ext cx="1752600" cy="0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67" name="Shape 367"/>
          <p:cNvSpPr txBox="1"/>
          <p:nvPr/>
        </p:nvSpPr>
        <p:spPr>
          <a:xfrm>
            <a:off x="8696325" y="1384300"/>
            <a:ext cx="723900" cy="622199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No</a:t>
            </a:r>
          </a:p>
        </p:txBody>
      </p:sp>
      <p:sp>
        <p:nvSpPr>
          <p:cNvPr id="368" name="Shape 368"/>
          <p:cNvSpPr txBox="1"/>
          <p:nvPr/>
        </p:nvSpPr>
        <p:spPr>
          <a:xfrm>
            <a:off x="9474200" y="7643804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print('Done')</a:t>
            </a:r>
          </a:p>
        </p:txBody>
      </p:sp>
      <p:sp>
        <p:nvSpPr>
          <p:cNvPr id="369" name="Shape 369"/>
          <p:cNvSpPr txBox="1"/>
          <p:nvPr/>
        </p:nvSpPr>
        <p:spPr>
          <a:xfrm>
            <a:off x="13295312" y="1828800"/>
            <a:ext cx="877888" cy="622199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Yes</a:t>
            </a:r>
          </a:p>
        </p:txBody>
      </p:sp>
      <p:cxnSp>
        <p:nvCxnSpPr>
          <p:cNvPr id="370" name="Shape 370"/>
          <p:cNvCxnSpPr/>
          <p:nvPr/>
        </p:nvCxnSpPr>
        <p:spPr>
          <a:xfrm rot="10800000" flipH="1">
            <a:off x="11563350" y="1304775"/>
            <a:ext cx="3002099" cy="285899"/>
          </a:xfrm>
          <a:prstGeom prst="straightConnector1">
            <a:avLst/>
          </a:prstGeom>
          <a:noFill/>
          <a:ln w="381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371" name="Shape 371"/>
          <p:cNvSpPr txBox="1"/>
          <p:nvPr/>
        </p:nvSpPr>
        <p:spPr>
          <a:xfrm>
            <a:off x="2057400" y="2355850"/>
            <a:ext cx="6290999" cy="443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while True: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line = </a:t>
            </a:r>
            <a:r>
              <a:rPr lang="en-US" sz="3000" i="0" u="none" strike="noStrike" cap="none" dirty="0" err="1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raw_input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('&gt; 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'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if line[0] == '#'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    continue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if line == 'done'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    break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    </a:t>
            </a: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line)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2667" dirty="0">
                <a:solidFill>
                  <a:srgbClr val="0077AA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Courier New"/>
              </a:rPr>
              <a:t>print</a:t>
            </a:r>
            <a:r>
              <a:rPr lang="en-US" sz="3000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(</a:t>
            </a:r>
            <a:r>
              <a:rPr lang="en-US" sz="3000" i="0" u="none" strike="noStrike" cap="none" dirty="0">
                <a:solidFill>
                  <a:schemeClr val="bg1"/>
                </a:solidFill>
                <a:latin typeface="Consolas" panose="020B0609020204030204" pitchFamily="49" charset="0"/>
                <a:ea typeface="Courier"/>
                <a:cs typeface="Courier"/>
                <a:sym typeface="Courier New"/>
              </a:rPr>
              <a:t>'Done!')</a:t>
            </a:r>
          </a:p>
        </p:txBody>
      </p:sp>
      <p:cxnSp>
        <p:nvCxnSpPr>
          <p:cNvPr id="372" name="Shape 372"/>
          <p:cNvCxnSpPr/>
          <p:nvPr/>
        </p:nvCxnSpPr>
        <p:spPr>
          <a:xfrm flipH="1">
            <a:off x="1703325" y="3029550"/>
            <a:ext cx="265199" cy="837599"/>
          </a:xfrm>
          <a:prstGeom prst="straightConnector1">
            <a:avLst/>
          </a:prstGeom>
          <a:noFill/>
          <a:ln w="508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73" name="Shape 373"/>
          <p:cNvCxnSpPr/>
          <p:nvPr/>
        </p:nvCxnSpPr>
        <p:spPr>
          <a:xfrm>
            <a:off x="1701738" y="3878074"/>
            <a:ext cx="1237200" cy="464399"/>
          </a:xfrm>
          <a:prstGeom prst="straightConnector1">
            <a:avLst/>
          </a:prstGeom>
          <a:noFill/>
          <a:ln w="508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374" name="Shape 374"/>
          <p:cNvSpPr txBox="1"/>
          <p:nvPr/>
        </p:nvSpPr>
        <p:spPr>
          <a:xfrm>
            <a:off x="11696700" y="5499100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...</a:t>
            </a:r>
          </a:p>
        </p:txBody>
      </p:sp>
      <p:cxnSp>
        <p:nvCxnSpPr>
          <p:cNvPr id="375" name="Shape 375"/>
          <p:cNvCxnSpPr/>
          <p:nvPr/>
        </p:nvCxnSpPr>
        <p:spPr>
          <a:xfrm>
            <a:off x="14546262" y="1285875"/>
            <a:ext cx="846000" cy="2917799"/>
          </a:xfrm>
          <a:prstGeom prst="straightConnector1">
            <a:avLst/>
          </a:prstGeom>
          <a:noFill/>
          <a:ln w="381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76" name="Shape 376"/>
          <p:cNvCxnSpPr>
            <a:endCxn id="377" idx="2"/>
          </p:cNvCxnSpPr>
          <p:nvPr/>
        </p:nvCxnSpPr>
        <p:spPr>
          <a:xfrm rot="10800000">
            <a:off x="13144549" y="3573512"/>
            <a:ext cx="1454100" cy="739800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77" name="Shape 377"/>
          <p:cNvSpPr txBox="1"/>
          <p:nvPr/>
        </p:nvSpPr>
        <p:spPr>
          <a:xfrm>
            <a:off x="11684000" y="2824112"/>
            <a:ext cx="2921099" cy="749399"/>
          </a:xfrm>
          <a:prstGeom prst="rect">
            <a:avLst/>
          </a:prstGeom>
          <a:noFill/>
          <a:ln w="28575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....</a:t>
            </a:r>
          </a:p>
        </p:txBody>
      </p:sp>
      <p:sp>
        <p:nvSpPr>
          <p:cNvPr id="378" name="Shape 378"/>
          <p:cNvSpPr txBox="1"/>
          <p:nvPr/>
        </p:nvSpPr>
        <p:spPr>
          <a:xfrm>
            <a:off x="13500100" y="4330700"/>
            <a:ext cx="2184300" cy="749399"/>
          </a:xfrm>
          <a:prstGeom prst="rect">
            <a:avLst/>
          </a:prstGeom>
          <a:noFill/>
          <a:ln w="28575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500" u="none" strike="noStrike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continue</a:t>
            </a:r>
          </a:p>
        </p:txBody>
      </p:sp>
      <p:cxnSp>
        <p:nvCxnSpPr>
          <p:cNvPr id="379" name="Shape 379"/>
          <p:cNvCxnSpPr>
            <a:endCxn id="377" idx="2"/>
          </p:cNvCxnSpPr>
          <p:nvPr/>
        </p:nvCxnSpPr>
        <p:spPr>
          <a:xfrm rot="10800000">
            <a:off x="13144549" y="3573512"/>
            <a:ext cx="25500" cy="1925700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380" name="Shape 380"/>
          <p:cNvCxnSpPr/>
          <p:nvPr/>
        </p:nvCxnSpPr>
        <p:spPr>
          <a:xfrm flipH="1" flipV="1">
            <a:off x="13213562" y="6226200"/>
            <a:ext cx="16663" cy="403200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81" name="Shape 381"/>
          <p:cNvCxnSpPr/>
          <p:nvPr/>
        </p:nvCxnSpPr>
        <p:spPr>
          <a:xfrm rot="10800000">
            <a:off x="13128537" y="2186749"/>
            <a:ext cx="14400" cy="566699"/>
          </a:xfrm>
          <a:prstGeom prst="straightConnector1">
            <a:avLst/>
          </a:prstGeom>
          <a:noFill/>
          <a:ln w="28575" cap="rnd" cmpd="sng">
            <a:solidFill>
              <a:schemeClr val="bg2">
                <a:lumMod val="75000"/>
              </a:schemeClr>
            </a:solidFill>
            <a:prstDash val="solid"/>
            <a:miter/>
            <a:headEnd type="stealth" w="med" len="med"/>
            <a:tailEnd type="none" w="med" len="med"/>
          </a:ln>
        </p:spPr>
      </p:cxnSp>
      <p:pic>
        <p:nvPicPr>
          <p:cNvPr id="27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766ACB28-7E69-42E2-A293-09AC7391A4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4" y="7643804"/>
            <a:ext cx="3882880" cy="150461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23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DAF4C20-9EC9-416D-9431-B89A9C230BC5}"/>
              </a:ext>
            </a:extLst>
          </p:cNvPr>
          <p:cNvSpPr/>
          <p:nvPr/>
        </p:nvSpPr>
        <p:spPr>
          <a:xfrm>
            <a:off x="2139578" y="1864659"/>
            <a:ext cx="11809506" cy="61438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pt-PT" sz="4425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6318A8-9965-41CA-A3D8-C5EA09610151}"/>
              </a:ext>
            </a:extLst>
          </p:cNvPr>
          <p:cNvSpPr txBox="1"/>
          <p:nvPr/>
        </p:nvSpPr>
        <p:spPr>
          <a:xfrm>
            <a:off x="2812546" y="1367594"/>
            <a:ext cx="11211860" cy="7144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dirty="0"/>
              <a:t>Class 1 - Review</a:t>
            </a:r>
          </a:p>
          <a:p>
            <a:r>
              <a:rPr lang="en-US" sz="2800" dirty="0"/>
              <a:t>Function to print data in the console:  -print()</a:t>
            </a:r>
          </a:p>
          <a:p>
            <a:r>
              <a:rPr lang="en-US" sz="2800" dirty="0"/>
              <a:t>Function to receive data from the user: -input()</a:t>
            </a:r>
          </a:p>
          <a:p>
            <a:r>
              <a:rPr lang="en-US" sz="2800" dirty="0"/>
              <a:t>It is possible to store values in variables </a:t>
            </a:r>
          </a:p>
          <a:p>
            <a:r>
              <a:rPr lang="en-US" sz="2800" dirty="0"/>
              <a:t>We could use + *  to concatenate strings</a:t>
            </a:r>
          </a:p>
          <a:p>
            <a:r>
              <a:rPr lang="en-US" sz="2800" dirty="0"/>
              <a:t>Most used variables in basic level are types: strings, int and float.   </a:t>
            </a:r>
          </a:p>
          <a:p>
            <a:r>
              <a:rPr lang="en-US" sz="2800" dirty="0"/>
              <a:t>It is not possible to concatenate strings and numbers.</a:t>
            </a:r>
          </a:p>
          <a:p>
            <a:r>
              <a:rPr lang="en-US" sz="2800" dirty="0"/>
              <a:t>It is possible to make + - * / // operations in python.</a:t>
            </a:r>
          </a:p>
          <a:p>
            <a:r>
              <a:rPr lang="en-US" sz="2800" dirty="0"/>
              <a:t>It is possible to print in several ways (one argument, multiple arguments, one line, multiple lines, one space, multiple spaces, one letter, multiple letters, finite sequence of letters).</a:t>
            </a:r>
          </a:p>
          <a:p>
            <a:r>
              <a:rPr lang="en-US" sz="2800" dirty="0"/>
              <a:t>Create your own online repository is not that complicated.</a:t>
            </a:r>
          </a:p>
          <a:p>
            <a:r>
              <a:rPr lang="en-US" sz="2800" dirty="0"/>
              <a:t>Basic git commands add, commit –m, push. </a:t>
            </a:r>
          </a:p>
          <a:p>
            <a:r>
              <a:rPr lang="en-US" sz="2800" dirty="0"/>
              <a:t>It is possible to use several IDEs to program in python.  </a:t>
            </a:r>
          </a:p>
          <a:p>
            <a:pPr marL="508006" indent="-508006">
              <a:buFontTx/>
              <a:buChar char="-"/>
            </a:pPr>
            <a:endParaRPr lang="pt-PT" sz="4425" dirty="0"/>
          </a:p>
        </p:txBody>
      </p:sp>
    </p:spTree>
    <p:extLst>
      <p:ext uri="{BB962C8B-B14F-4D97-AF65-F5344CB8AC3E}">
        <p14:creationId xmlns:p14="http://schemas.microsoft.com/office/powerpoint/2010/main" val="2911508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CAD3902-D59F-4365-8BCD-38640B2D3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131" y="2207274"/>
            <a:ext cx="13234649" cy="499357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2713A00-FC02-4122-9292-A0CD35F7486A}"/>
              </a:ext>
            </a:extLst>
          </p:cNvPr>
          <p:cNvSpPr/>
          <p:nvPr/>
        </p:nvSpPr>
        <p:spPr>
          <a:xfrm>
            <a:off x="1010639" y="6649983"/>
            <a:ext cx="3816524" cy="6838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pt-PT" sz="4425"/>
          </a:p>
        </p:txBody>
      </p:sp>
    </p:spTree>
    <p:extLst>
      <p:ext uri="{BB962C8B-B14F-4D97-AF65-F5344CB8AC3E}">
        <p14:creationId xmlns:p14="http://schemas.microsoft.com/office/powerpoint/2010/main" val="1689900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3E26AA-D93E-4883-A955-A58E3ADEC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525" y="1467589"/>
            <a:ext cx="13079255" cy="6911506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64D3CD4-09E9-437A-907D-1AFF93F47177}"/>
              </a:ext>
            </a:extLst>
          </p:cNvPr>
          <p:cNvSpPr/>
          <p:nvPr/>
        </p:nvSpPr>
        <p:spPr>
          <a:xfrm>
            <a:off x="5366871" y="4572000"/>
            <a:ext cx="8988612" cy="12963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pt-PT" sz="442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C77E10-CA0E-4026-8A4B-E791F63DC9AF}"/>
              </a:ext>
            </a:extLst>
          </p:cNvPr>
          <p:cNvSpPr/>
          <p:nvPr/>
        </p:nvSpPr>
        <p:spPr>
          <a:xfrm>
            <a:off x="4784852" y="7402831"/>
            <a:ext cx="6050162" cy="773289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25" dirty="0"/>
              <a:t>jcova1@iscte-iul.pt</a:t>
            </a:r>
            <a:endParaRPr lang="pt-PT" sz="4425" dirty="0"/>
          </a:p>
        </p:txBody>
      </p:sp>
    </p:spTree>
    <p:extLst>
      <p:ext uri="{BB962C8B-B14F-4D97-AF65-F5344CB8AC3E}">
        <p14:creationId xmlns:p14="http://schemas.microsoft.com/office/powerpoint/2010/main" val="4143224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0D5CC5-CE09-4A60-81E4-3D65C107770F}"/>
              </a:ext>
            </a:extLst>
          </p:cNvPr>
          <p:cNvSpPr/>
          <p:nvPr/>
        </p:nvSpPr>
        <p:spPr>
          <a:xfrm>
            <a:off x="1168709" y="2832180"/>
            <a:ext cx="14803102" cy="4832092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1. Try the following mathematical calculations and guess what is happening: ((3 / 2)), </a:t>
            </a:r>
            <a:r>
              <a:rPr lang="pt-PT" sz="2800" dirty="0">
                <a:latin typeface="Arial" panose="020B0604020202020204" pitchFamily="34" charset="0"/>
                <a:cs typeface="Arial" panose="020B0604020202020204" pitchFamily="34" charset="0"/>
              </a:rPr>
              <a:t>((3 // 2)), ((3 % 2)), ((3**2)).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Suggestion: check the Python library reference at https://docs.python.org/3/library/</a:t>
            </a:r>
          </a:p>
          <a:p>
            <a:r>
              <a:rPr lang="pt-PT" sz="2800" dirty="0">
                <a:latin typeface="Arial" panose="020B0604020202020204" pitchFamily="34" charset="0"/>
                <a:cs typeface="Arial" panose="020B0604020202020204" pitchFamily="34" charset="0"/>
              </a:rPr>
              <a:t>stdtypes.html#numeric-types-int-float-complex.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2. Calculate the average of the following sequences of numbers: (2, 4), (4, 8, 9), (12,</a:t>
            </a:r>
            <a:r>
              <a:rPr lang="pt-PT" sz="2800" dirty="0">
                <a:latin typeface="Arial" panose="020B0604020202020204" pitchFamily="34" charset="0"/>
                <a:cs typeface="Arial" panose="020B0604020202020204" pitchFamily="34" charset="0"/>
              </a:rPr>
              <a:t>14/6, 15)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3. The volume of a sphere is given by (4/3 * pi * rˆ3). Calculate the volume of a sphere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of radius 5. Suggestion: create a variable named “pi” with the value of 3.1415.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4. Use the modulo operator (%) to check which of the following numbers is even or</a:t>
            </a:r>
          </a:p>
          <a:p>
            <a:r>
              <a:rPr lang="nn-NO" sz="2800" dirty="0">
                <a:latin typeface="Arial" panose="020B0604020202020204" pitchFamily="34" charset="0"/>
                <a:cs typeface="Arial" panose="020B0604020202020204" pitchFamily="34" charset="0"/>
              </a:rPr>
              <a:t>odd: (1, 5, 20, 60/7).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Suggestion: the remainder of (x/2) is always zero when (x) is even.</a:t>
            </a:r>
            <a:endParaRPr lang="pt-PT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227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21" name="Picture 20" descr="A picture containing icon&#10;&#10;Description automatically generated">
            <a:extLst>
              <a:ext uri="{FF2B5EF4-FFF2-40B4-BE49-F238E27FC236}">
                <a16:creationId xmlns:a16="http://schemas.microsoft.com/office/drawing/2014/main" id="{E08B1A7A-85CC-4705-B183-74C1283CD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7638947"/>
            <a:ext cx="3882880" cy="15046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CC0F7A-9DB4-4D5D-93EE-1B55D23BF393}"/>
              </a:ext>
            </a:extLst>
          </p:cNvPr>
          <p:cNvSpPr txBox="1"/>
          <p:nvPr/>
        </p:nvSpPr>
        <p:spPr>
          <a:xfrm>
            <a:off x="3908613" y="3051385"/>
            <a:ext cx="9097444" cy="1788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333" dirty="0"/>
              <a:t>Making decisions and perform tasks </a:t>
            </a:r>
            <a:r>
              <a:rPr lang="pt-PT" sz="5689" dirty="0"/>
              <a:t>repeatedly</a:t>
            </a:r>
            <a:endParaRPr lang="pt-PT" sz="5333" dirty="0"/>
          </a:p>
        </p:txBody>
      </p:sp>
    </p:spTree>
    <p:extLst>
      <p:ext uri="{BB962C8B-B14F-4D97-AF65-F5344CB8AC3E}">
        <p14:creationId xmlns:p14="http://schemas.microsoft.com/office/powerpoint/2010/main" val="1988904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2560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01541" y="-338225"/>
            <a:ext cx="2436850" cy="18359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188853" y="562860"/>
            <a:ext cx="860491" cy="86049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91309" y="873520"/>
            <a:ext cx="916629" cy="916629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475524" y="1"/>
            <a:ext cx="3780476" cy="1974448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35125" y="8154001"/>
            <a:ext cx="1992683" cy="99000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138774" y="8604191"/>
            <a:ext cx="1086537" cy="53981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8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4425"/>
          </a:p>
        </p:txBody>
      </p:sp>
      <p:pic>
        <p:nvPicPr>
          <p:cNvPr id="13" name="Picture 12" descr="A picture containing icon&#10;&#10;Description automatically generated">
            <a:extLst>
              <a:ext uri="{FF2B5EF4-FFF2-40B4-BE49-F238E27FC236}">
                <a16:creationId xmlns:a16="http://schemas.microsoft.com/office/drawing/2014/main" id="{FCEAF6C5-4121-4BC4-B8CA-DE8CCC8F6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120" y="1"/>
            <a:ext cx="3882880" cy="15046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E7FFA33-563B-4D8B-855D-8F47889AA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313" y="932413"/>
            <a:ext cx="10701073" cy="7446683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911EF184-E73F-4EFC-AECA-BA88690B5B1B}"/>
              </a:ext>
            </a:extLst>
          </p:cNvPr>
          <p:cNvSpPr txBox="1"/>
          <p:nvPr/>
        </p:nvSpPr>
        <p:spPr>
          <a:xfrm>
            <a:off x="2238313" y="2090442"/>
            <a:ext cx="104350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/>
              <a:t>IF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BF04CA5-E051-4EA5-8754-B4F3F1D12A10}"/>
              </a:ext>
            </a:extLst>
          </p:cNvPr>
          <p:cNvSpPr/>
          <p:nvPr/>
        </p:nvSpPr>
        <p:spPr>
          <a:xfrm>
            <a:off x="5764263" y="1936021"/>
            <a:ext cx="470000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500" dirty="0"/>
              <a:t>IF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85FAEDB-0F8D-446C-8013-BB462E4C08B4}"/>
              </a:ext>
            </a:extLst>
          </p:cNvPr>
          <p:cNvSpPr/>
          <p:nvPr/>
        </p:nvSpPr>
        <p:spPr>
          <a:xfrm>
            <a:off x="8547128" y="5219927"/>
            <a:ext cx="470000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500" dirty="0"/>
              <a:t>IF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FC4B8C4-8211-4CEA-BDDA-096B11772E87}"/>
              </a:ext>
            </a:extLst>
          </p:cNvPr>
          <p:cNvSpPr/>
          <p:nvPr/>
        </p:nvSpPr>
        <p:spPr>
          <a:xfrm>
            <a:off x="9395664" y="1979990"/>
            <a:ext cx="1486219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500" dirty="0"/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6086452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lysses 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3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4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5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6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7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1824</Words>
  <Application>Microsoft Office PowerPoint</Application>
  <PresentationFormat>Personalizados</PresentationFormat>
  <Paragraphs>284</Paragraphs>
  <Slides>34</Slides>
  <Notes>9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34</vt:i4>
      </vt:variant>
    </vt:vector>
  </HeadingPairs>
  <TitlesOfParts>
    <vt:vector size="46" baseType="lpstr">
      <vt:lpstr>Arial</vt:lpstr>
      <vt:lpstr>Arial Unicode MS</vt:lpstr>
      <vt:lpstr>Cabin</vt:lpstr>
      <vt:lpstr>Calibri</vt:lpstr>
      <vt:lpstr>Calibri Light</vt:lpstr>
      <vt:lpstr>Comic Sans MS</vt:lpstr>
      <vt:lpstr>Consolas</vt:lpstr>
      <vt:lpstr>Courier Std</vt:lpstr>
      <vt:lpstr>Georgia</vt:lpstr>
      <vt:lpstr>Nunito Sans</vt:lpstr>
      <vt:lpstr>Office Theme</vt:lpstr>
      <vt:lpstr>Ulysses template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Repeated Steps</vt:lpstr>
      <vt:lpstr>An Infinite Loop</vt:lpstr>
      <vt:lpstr>Another Loop</vt:lpstr>
      <vt:lpstr>Breaking Out of a Loop</vt:lpstr>
      <vt:lpstr>Breaking Out of a Loop</vt:lpstr>
      <vt:lpstr>Apresentação do PowerPoint</vt:lpstr>
      <vt:lpstr>Finishing an Iteration with continue</vt:lpstr>
      <vt:lpstr>Finishing an Iteration with continue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Loops and Iteration</dc:title>
  <cp:lastModifiedBy>Joseanne Cristina Viana</cp:lastModifiedBy>
  <cp:revision>57</cp:revision>
  <dcterms:modified xsi:type="dcterms:W3CDTF">2020-10-13T06:56:46Z</dcterms:modified>
</cp:coreProperties>
</file>